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1" r:id="rId1"/>
  </p:sldMasterIdLst>
  <p:sldIdLst>
    <p:sldId id="312" r:id="rId2"/>
    <p:sldId id="302" r:id="rId3"/>
    <p:sldId id="303" r:id="rId4"/>
    <p:sldId id="304" r:id="rId5"/>
    <p:sldId id="305" r:id="rId6"/>
    <p:sldId id="306" r:id="rId7"/>
    <p:sldId id="307" r:id="rId8"/>
    <p:sldId id="308" r:id="rId9"/>
    <p:sldId id="309" r:id="rId10"/>
    <p:sldId id="310" r:id="rId11"/>
    <p:sldId id="311" r:id="rId12"/>
    <p:sldId id="275" r:id="rId13"/>
    <p:sldId id="276" r:id="rId14"/>
    <p:sldId id="277" r:id="rId15"/>
    <p:sldId id="278" r:id="rId16"/>
    <p:sldId id="279" r:id="rId17"/>
    <p:sldId id="280" r:id="rId18"/>
    <p:sldId id="281" r:id="rId19"/>
    <p:sldId id="282" r:id="rId20"/>
    <p:sldId id="291" r:id="rId21"/>
    <p:sldId id="256" r:id="rId22"/>
    <p:sldId id="257" r:id="rId23"/>
    <p:sldId id="259" r:id="rId24"/>
    <p:sldId id="261" r:id="rId25"/>
    <p:sldId id="292" r:id="rId26"/>
    <p:sldId id="286" r:id="rId27"/>
    <p:sldId id="288" r:id="rId28"/>
    <p:sldId id="293" r:id="rId29"/>
    <p:sldId id="289" r:id="rId30"/>
    <p:sldId id="268" r:id="rId31"/>
    <p:sldId id="263" r:id="rId32"/>
    <p:sldId id="264" r:id="rId33"/>
    <p:sldId id="270" r:id="rId34"/>
    <p:sldId id="287" r:id="rId35"/>
    <p:sldId id="290" r:id="rId36"/>
    <p:sldId id="313" r:id="rId37"/>
    <p:sldId id="258" r:id="rId38"/>
    <p:sldId id="297" r:id="rId39"/>
    <p:sldId id="260" r:id="rId40"/>
    <p:sldId id="298" r:id="rId41"/>
    <p:sldId id="262" r:id="rId42"/>
    <p:sldId id="299" r:id="rId43"/>
    <p:sldId id="300" r:id="rId44"/>
    <p:sldId id="265" r:id="rId45"/>
    <p:sldId id="266" r:id="rId46"/>
    <p:sldId id="301" r:id="rId47"/>
    <p:sldId id="267" r:id="rId48"/>
    <p:sldId id="314"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269"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3" autoAdjust="0"/>
    <p:restoredTop sz="94660"/>
  </p:normalViewPr>
  <p:slideViewPr>
    <p:cSldViewPr snapToGrid="0">
      <p:cViewPr varScale="1">
        <p:scale>
          <a:sx n="74" d="100"/>
          <a:sy n="74" d="100"/>
        </p:scale>
        <p:origin x="534"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6F0BA88-7434-427D-B3F0-149FD649355A}"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2217225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0BA88-7434-427D-B3F0-149FD649355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3589925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0BA88-7434-427D-B3F0-149FD649355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3309039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F0BA88-7434-427D-B3F0-149FD649355A}"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192138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6F0BA88-7434-427D-B3F0-149FD649355A}"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42030730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6F0BA88-7434-427D-B3F0-149FD649355A}" type="datetimeFigureOut">
              <a:rPr lang="en-US" smtClean="0"/>
              <a:t>1/18/2022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127264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6F0BA88-7434-427D-B3F0-149FD649355A}"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BE332-11B2-4C3E-A50E-AA903D97E50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1650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F0BA88-7434-427D-B3F0-149FD649355A}" type="datetimeFigureOut">
              <a:rPr lang="en-US" smtClean="0"/>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2917334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0BA88-7434-427D-B3F0-149FD649355A}" type="datetimeFigureOut">
              <a:rPr lang="en-US" smtClean="0"/>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226368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F0BA88-7434-427D-B3F0-149FD649355A}" type="datetimeFigureOut">
              <a:rPr lang="en-US" smtClean="0"/>
              <a:t>1/18/2022</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3714550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46F0BA88-7434-427D-B3F0-149FD649355A}" type="datetimeFigureOut">
              <a:rPr lang="en-US" smtClean="0"/>
              <a:t>1/18/2022</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B3FBE332-11B2-4C3E-A50E-AA903D97E50D}" type="slidenum">
              <a:rPr lang="en-US" smtClean="0"/>
              <a:t>‹#›</a:t>
            </a:fld>
            <a:endParaRPr lang="en-US"/>
          </a:p>
        </p:txBody>
      </p:sp>
    </p:spTree>
    <p:extLst>
      <p:ext uri="{BB962C8B-B14F-4D97-AF65-F5344CB8AC3E}">
        <p14:creationId xmlns:p14="http://schemas.microsoft.com/office/powerpoint/2010/main" val="242423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6F0BA88-7434-427D-B3F0-149FD649355A}" type="datetimeFigureOut">
              <a:rPr lang="en-US" smtClean="0"/>
              <a:t>1/18/2022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3FBE332-11B2-4C3E-A50E-AA903D97E50D}" type="slidenum">
              <a:rPr lang="en-US" smtClean="0"/>
              <a:t>‹#›</a:t>
            </a:fld>
            <a:endParaRPr lang="en-US"/>
          </a:p>
        </p:txBody>
      </p:sp>
    </p:spTree>
    <p:extLst>
      <p:ext uri="{BB962C8B-B14F-4D97-AF65-F5344CB8AC3E}">
        <p14:creationId xmlns:p14="http://schemas.microsoft.com/office/powerpoint/2010/main" val="122107322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BDE7-1024-4C4A-8AE8-CD4525F5F7EA}"/>
              </a:ext>
            </a:extLst>
          </p:cNvPr>
          <p:cNvSpPr>
            <a:spLocks noGrp="1"/>
          </p:cNvSpPr>
          <p:nvPr>
            <p:ph type="ctrTitle"/>
          </p:nvPr>
        </p:nvSpPr>
        <p:spPr>
          <a:xfrm>
            <a:off x="1488989" y="859536"/>
            <a:ext cx="8991600" cy="1645920"/>
          </a:xfrm>
        </p:spPr>
        <p:txBody>
          <a:bodyPr>
            <a:normAutofit/>
          </a:bodyPr>
          <a:lstStyle/>
          <a:p>
            <a:r>
              <a:rPr lang="en-US" sz="4800" dirty="0"/>
              <a:t>Altruism</a:t>
            </a:r>
          </a:p>
        </p:txBody>
      </p:sp>
      <p:sp>
        <p:nvSpPr>
          <p:cNvPr id="3" name="Subtitle 2">
            <a:extLst>
              <a:ext uri="{FF2B5EF4-FFF2-40B4-BE49-F238E27FC236}">
                <a16:creationId xmlns:a16="http://schemas.microsoft.com/office/drawing/2014/main" id="{061F573E-F044-4B8E-8F64-FE082E256F67}"/>
              </a:ext>
            </a:extLst>
          </p:cNvPr>
          <p:cNvSpPr>
            <a:spLocks noGrp="1"/>
          </p:cNvSpPr>
          <p:nvPr>
            <p:ph type="subTitle" idx="1"/>
          </p:nvPr>
        </p:nvSpPr>
        <p:spPr>
          <a:xfrm>
            <a:off x="2695194" y="3932414"/>
            <a:ext cx="6801612" cy="1239894"/>
          </a:xfrm>
        </p:spPr>
        <p:txBody>
          <a:bodyPr>
            <a:noAutofit/>
          </a:bodyPr>
          <a:lstStyle/>
          <a:p>
            <a:r>
              <a:rPr lang="en-US" sz="3600" dirty="0">
                <a:solidFill>
                  <a:schemeClr val="bg1"/>
                </a:solidFill>
              </a:rPr>
              <a:t>Ali Abbas </a:t>
            </a:r>
          </a:p>
          <a:p>
            <a:r>
              <a:rPr lang="en-US" sz="3600" dirty="0">
                <a:solidFill>
                  <a:schemeClr val="bg1"/>
                </a:solidFill>
              </a:rPr>
              <a:t>Bsef19a525</a:t>
            </a:r>
          </a:p>
        </p:txBody>
      </p:sp>
    </p:spTree>
    <p:extLst>
      <p:ext uri="{BB962C8B-B14F-4D97-AF65-F5344CB8AC3E}">
        <p14:creationId xmlns:p14="http://schemas.microsoft.com/office/powerpoint/2010/main" val="3649049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dirty="0">
                <a:solidFill>
                  <a:schemeClr val="tx1"/>
                </a:solidFill>
              </a:rPr>
              <a:t>ISLAMIC</a:t>
            </a:r>
          </a:p>
        </p:txBody>
      </p:sp>
      <p:sp>
        <p:nvSpPr>
          <p:cNvPr id="3" name="Content Placeholder 2"/>
          <p:cNvSpPr>
            <a:spLocks noGrp="1"/>
          </p:cNvSpPr>
          <p:nvPr>
            <p:ph idx="1"/>
          </p:nvPr>
        </p:nvSpPr>
        <p:spPr>
          <a:xfrm>
            <a:off x="1981200" y="1219201"/>
            <a:ext cx="8229600" cy="4906963"/>
          </a:xfrm>
          <a:noFill/>
        </p:spPr>
        <p:txBody>
          <a:bodyPr>
            <a:noAutofit/>
          </a:bodyPr>
          <a:lstStyle/>
          <a:p>
            <a:pPr marL="0" indent="0">
              <a:buNone/>
            </a:pPr>
            <a:endParaRPr lang="en-US" sz="2500" dirty="0"/>
          </a:p>
          <a:p>
            <a:pPr marL="0" indent="0">
              <a:buNone/>
            </a:pPr>
            <a:r>
              <a:rPr lang="en-US" sz="2500" dirty="0"/>
              <a:t>In Islam, the concept  </a:t>
            </a:r>
            <a:r>
              <a:rPr lang="en-US" sz="2500" b="1" dirty="0">
                <a:solidFill>
                  <a:srgbClr val="FF0000"/>
                </a:solidFill>
              </a:rPr>
              <a:t>"</a:t>
            </a:r>
            <a:r>
              <a:rPr lang="en-US" sz="2500" b="1" dirty="0" err="1">
                <a:solidFill>
                  <a:srgbClr val="FF0000"/>
                </a:solidFill>
              </a:rPr>
              <a:t>īthār</a:t>
            </a:r>
            <a:r>
              <a:rPr lang="en-US" sz="2500" b="1" dirty="0">
                <a:solidFill>
                  <a:srgbClr val="FF0000"/>
                </a:solidFill>
              </a:rPr>
              <a:t>" (</a:t>
            </a:r>
            <a:r>
              <a:rPr lang="ur-PK" sz="2500" b="1" dirty="0">
                <a:solidFill>
                  <a:srgbClr val="FF0000"/>
                </a:solidFill>
              </a:rPr>
              <a:t>إيثار</a:t>
            </a:r>
            <a:r>
              <a:rPr lang="en-US" sz="2500" b="1" dirty="0">
                <a:solidFill>
                  <a:srgbClr val="FF0000"/>
                </a:solidFill>
              </a:rPr>
              <a:t> ) </a:t>
            </a:r>
            <a:r>
              <a:rPr lang="en-US" sz="2500" dirty="0"/>
              <a:t>is the basically notion of</a:t>
            </a:r>
          </a:p>
          <a:p>
            <a:pPr marL="0" indent="0" algn="ctr">
              <a:buNone/>
            </a:pPr>
            <a:r>
              <a:rPr lang="en-US" sz="2500" dirty="0"/>
              <a:t>  </a:t>
            </a:r>
            <a:r>
              <a:rPr lang="en-US" sz="2500" b="1" dirty="0">
                <a:solidFill>
                  <a:schemeClr val="accent3">
                    <a:lumMod val="50000"/>
                  </a:schemeClr>
                </a:solidFill>
              </a:rPr>
              <a:t>“Preferring others to oneself</a:t>
            </a:r>
            <a:r>
              <a:rPr lang="en-US" sz="2500" dirty="0">
                <a:solidFill>
                  <a:schemeClr val="accent3">
                    <a:lumMod val="50000"/>
                  </a:schemeClr>
                </a:solidFill>
              </a:rPr>
              <a:t>"</a:t>
            </a:r>
            <a:r>
              <a:rPr lang="en-US" sz="2500" dirty="0"/>
              <a:t>. </a:t>
            </a:r>
          </a:p>
          <a:p>
            <a:pPr>
              <a:buFont typeface="Wingdings" pitchFamily="2" charset="2"/>
              <a:buChar char="Ø"/>
            </a:pPr>
            <a:r>
              <a:rPr lang="en-US" sz="2500" dirty="0"/>
              <a:t>Forgetfulness of one’s own concern.</a:t>
            </a:r>
          </a:p>
          <a:p>
            <a:pPr>
              <a:buFont typeface="Wingdings" pitchFamily="2" charset="2"/>
              <a:buChar char="Ø"/>
            </a:pPr>
            <a:r>
              <a:rPr lang="en-US" sz="2500" dirty="0"/>
              <a:t>Constant concern for </a:t>
            </a:r>
            <a:r>
              <a:rPr lang="en-US" sz="2500" b="1" dirty="0"/>
              <a:t>ALLAH SUBHANA-HU-WATA`ALLAH</a:t>
            </a:r>
            <a:r>
              <a:rPr lang="en-US" sz="2500" dirty="0"/>
              <a:t>.</a:t>
            </a:r>
          </a:p>
          <a:p>
            <a:pPr>
              <a:buFont typeface="Wingdings" pitchFamily="2" charset="2"/>
              <a:buChar char="Ø"/>
            </a:pPr>
            <a:r>
              <a:rPr lang="en-US" sz="2500" dirty="0"/>
              <a:t>Careful attitude towards people, animal etc.</a:t>
            </a:r>
          </a:p>
        </p:txBody>
      </p:sp>
    </p:spTree>
    <p:extLst>
      <p:ext uri="{BB962C8B-B14F-4D97-AF65-F5344CB8AC3E}">
        <p14:creationId xmlns:p14="http://schemas.microsoft.com/office/powerpoint/2010/main" val="2265934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tx1"/>
                </a:solidFill>
              </a:rPr>
              <a:t>Impact of Altruism?</a:t>
            </a:r>
          </a:p>
        </p:txBody>
      </p:sp>
      <p:sp>
        <p:nvSpPr>
          <p:cNvPr id="3" name="Content Placeholder 2"/>
          <p:cNvSpPr>
            <a:spLocks noGrp="1"/>
          </p:cNvSpPr>
          <p:nvPr>
            <p:ph idx="1"/>
          </p:nvPr>
        </p:nvSpPr>
        <p:spPr>
          <a:xfrm>
            <a:off x="1981200" y="2837689"/>
            <a:ext cx="8229600" cy="3733800"/>
          </a:xfrm>
        </p:spPr>
        <p:txBody>
          <a:bodyPr>
            <a:normAutofit/>
          </a:bodyPr>
          <a:lstStyle/>
          <a:p>
            <a:pPr>
              <a:buFont typeface="Wingdings" pitchFamily="2" charset="2"/>
              <a:buChar char="Ø"/>
            </a:pPr>
            <a:r>
              <a:rPr lang="en-US" sz="2500" dirty="0">
                <a:solidFill>
                  <a:schemeClr val="tx1"/>
                </a:solidFill>
              </a:rPr>
              <a:t>Helping others feels good</a:t>
            </a:r>
          </a:p>
          <a:p>
            <a:pPr>
              <a:buFont typeface="Wingdings" pitchFamily="2" charset="2"/>
              <a:buChar char="Ø"/>
            </a:pPr>
            <a:r>
              <a:rPr lang="en-US" sz="2500" dirty="0">
                <a:solidFill>
                  <a:schemeClr val="tx1"/>
                </a:solidFill>
              </a:rPr>
              <a:t>The more you do for others, the more you do for yourself.</a:t>
            </a:r>
          </a:p>
          <a:p>
            <a:pPr>
              <a:buFont typeface="Wingdings" pitchFamily="2" charset="2"/>
              <a:buChar char="Ø"/>
            </a:pPr>
            <a:r>
              <a:rPr lang="en-US" sz="2500" dirty="0">
                <a:solidFill>
                  <a:schemeClr val="tx1"/>
                </a:solidFill>
              </a:rPr>
              <a:t>It tends to make us more active and ready to help others anytime.</a:t>
            </a:r>
          </a:p>
          <a:p>
            <a:pPr>
              <a:buFont typeface="Wingdings" pitchFamily="2" charset="2"/>
              <a:buChar char="Ø"/>
            </a:pPr>
            <a:r>
              <a:rPr lang="en-US" sz="2500" dirty="0">
                <a:solidFill>
                  <a:schemeClr val="tx1"/>
                </a:solidFill>
              </a:rPr>
              <a:t>It brings mental satisfaction.</a:t>
            </a:r>
          </a:p>
          <a:p>
            <a:pPr>
              <a:buFont typeface="Wingdings" pitchFamily="2" charset="2"/>
              <a:buChar char="Ø"/>
            </a:pPr>
            <a:endParaRPr lang="en-US" sz="2500" b="1" dirty="0">
              <a:solidFill>
                <a:schemeClr val="tx1"/>
              </a:solidFill>
            </a:endParaRPr>
          </a:p>
          <a:p>
            <a:pPr lvl="1">
              <a:buFont typeface="Arial" pitchFamily="34" charset="0"/>
              <a:buChar char="•"/>
            </a:pPr>
            <a:endParaRPr lang="en-US" sz="2500" dirty="0">
              <a:solidFill>
                <a:schemeClr val="tx1"/>
              </a:solidFill>
            </a:endParaRPr>
          </a:p>
        </p:txBody>
      </p:sp>
    </p:spTree>
    <p:extLst>
      <p:ext uri="{BB962C8B-B14F-4D97-AF65-F5344CB8AC3E}">
        <p14:creationId xmlns:p14="http://schemas.microsoft.com/office/powerpoint/2010/main" val="15651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BDE7-1024-4C4A-8AE8-CD4525F5F7EA}"/>
              </a:ext>
            </a:extLst>
          </p:cNvPr>
          <p:cNvSpPr>
            <a:spLocks noGrp="1"/>
          </p:cNvSpPr>
          <p:nvPr>
            <p:ph type="ctrTitle"/>
          </p:nvPr>
        </p:nvSpPr>
        <p:spPr>
          <a:xfrm>
            <a:off x="1488989" y="859536"/>
            <a:ext cx="8991600" cy="1645920"/>
          </a:xfrm>
        </p:spPr>
        <p:txBody>
          <a:bodyPr>
            <a:normAutofit/>
          </a:bodyPr>
          <a:lstStyle/>
          <a:p>
            <a:r>
              <a:rPr lang="en-US" sz="4800" cap="none" dirty="0"/>
              <a:t>THEORIES</a:t>
            </a:r>
            <a:endParaRPr lang="en-US" sz="4800" dirty="0"/>
          </a:p>
        </p:txBody>
      </p:sp>
      <p:sp>
        <p:nvSpPr>
          <p:cNvPr id="3" name="Subtitle 2">
            <a:extLst>
              <a:ext uri="{FF2B5EF4-FFF2-40B4-BE49-F238E27FC236}">
                <a16:creationId xmlns:a16="http://schemas.microsoft.com/office/drawing/2014/main" id="{061F573E-F044-4B8E-8F64-FE082E256F67}"/>
              </a:ext>
            </a:extLst>
          </p:cNvPr>
          <p:cNvSpPr>
            <a:spLocks noGrp="1"/>
          </p:cNvSpPr>
          <p:nvPr>
            <p:ph type="subTitle" idx="1"/>
          </p:nvPr>
        </p:nvSpPr>
        <p:spPr>
          <a:xfrm>
            <a:off x="2695194" y="3932414"/>
            <a:ext cx="6801612" cy="1239894"/>
          </a:xfrm>
        </p:spPr>
        <p:txBody>
          <a:bodyPr>
            <a:noAutofit/>
          </a:bodyPr>
          <a:lstStyle/>
          <a:p>
            <a:r>
              <a:rPr lang="en-US" sz="3600" dirty="0">
                <a:solidFill>
                  <a:schemeClr val="bg1"/>
                </a:solidFill>
              </a:rPr>
              <a:t>Muhammad Talha Masood  Bsef19a540</a:t>
            </a:r>
          </a:p>
        </p:txBody>
      </p:sp>
    </p:spTree>
    <p:extLst>
      <p:ext uri="{BB962C8B-B14F-4D97-AF65-F5344CB8AC3E}">
        <p14:creationId xmlns:p14="http://schemas.microsoft.com/office/powerpoint/2010/main" val="119230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9D90-DECC-4AC0-BC08-A074E8599DE0}"/>
              </a:ext>
            </a:extLst>
          </p:cNvPr>
          <p:cNvSpPr>
            <a:spLocks noGrp="1"/>
          </p:cNvSpPr>
          <p:nvPr>
            <p:ph type="title"/>
          </p:nvPr>
        </p:nvSpPr>
        <p:spPr/>
        <p:txBody>
          <a:bodyPr/>
          <a:lstStyle/>
          <a:p>
            <a:pPr algn="ctr"/>
            <a:r>
              <a:rPr lang="en-US" cap="none" dirty="0"/>
              <a:t>Altruism Is A Prosocial Act</a:t>
            </a:r>
          </a:p>
        </p:txBody>
      </p:sp>
      <p:sp>
        <p:nvSpPr>
          <p:cNvPr id="3" name="Content Placeholder 2">
            <a:extLst>
              <a:ext uri="{FF2B5EF4-FFF2-40B4-BE49-F238E27FC236}">
                <a16:creationId xmlns:a16="http://schemas.microsoft.com/office/drawing/2014/main" id="{3C3E1AA1-86E9-42DF-B539-3B094DFFA033}"/>
              </a:ext>
            </a:extLst>
          </p:cNvPr>
          <p:cNvSpPr>
            <a:spLocks noGrp="1"/>
          </p:cNvSpPr>
          <p:nvPr>
            <p:ph idx="1"/>
          </p:nvPr>
        </p:nvSpPr>
        <p:spPr>
          <a:xfrm>
            <a:off x="2231136" y="2954482"/>
            <a:ext cx="7729728" cy="2549235"/>
          </a:xfrm>
        </p:spPr>
        <p:txBody>
          <a:bodyPr/>
          <a:lstStyle/>
          <a:p>
            <a:pPr algn="ctr"/>
            <a:r>
              <a:rPr lang="en-US" sz="2800" dirty="0"/>
              <a:t>An act in which our goal or our intent is to benefit others</a:t>
            </a:r>
            <a:r>
              <a:rPr lang="en-US" dirty="0"/>
              <a:t>. </a:t>
            </a:r>
          </a:p>
        </p:txBody>
      </p:sp>
      <p:pic>
        <p:nvPicPr>
          <p:cNvPr id="5" name="Picture 4">
            <a:extLst>
              <a:ext uri="{FF2B5EF4-FFF2-40B4-BE49-F238E27FC236}">
                <a16:creationId xmlns:a16="http://schemas.microsoft.com/office/drawing/2014/main" id="{7314A14B-83B0-4E13-B39E-7D1EFD6DE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834" y="4703617"/>
            <a:ext cx="2857500" cy="1600200"/>
          </a:xfrm>
          <a:prstGeom prst="rect">
            <a:avLst/>
          </a:prstGeom>
        </p:spPr>
      </p:pic>
    </p:spTree>
    <p:extLst>
      <p:ext uri="{BB962C8B-B14F-4D97-AF65-F5344CB8AC3E}">
        <p14:creationId xmlns:p14="http://schemas.microsoft.com/office/powerpoint/2010/main" val="357955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39E4-9758-4865-9527-A9504F006097}"/>
              </a:ext>
            </a:extLst>
          </p:cNvPr>
          <p:cNvSpPr>
            <a:spLocks noGrp="1"/>
          </p:cNvSpPr>
          <p:nvPr>
            <p:ph type="title"/>
          </p:nvPr>
        </p:nvSpPr>
        <p:spPr/>
        <p:txBody>
          <a:bodyPr/>
          <a:lstStyle/>
          <a:p>
            <a:pPr algn="ctr"/>
            <a:r>
              <a:rPr lang="en-US" dirty="0"/>
              <a:t>Major Types</a:t>
            </a:r>
          </a:p>
        </p:txBody>
      </p:sp>
      <p:sp>
        <p:nvSpPr>
          <p:cNvPr id="3" name="Content Placeholder 2">
            <a:extLst>
              <a:ext uri="{FF2B5EF4-FFF2-40B4-BE49-F238E27FC236}">
                <a16:creationId xmlns:a16="http://schemas.microsoft.com/office/drawing/2014/main" id="{38872686-BD5B-432C-836E-6B0EC81C24ED}"/>
              </a:ext>
            </a:extLst>
          </p:cNvPr>
          <p:cNvSpPr>
            <a:spLocks noGrp="1"/>
          </p:cNvSpPr>
          <p:nvPr>
            <p:ph idx="1"/>
          </p:nvPr>
        </p:nvSpPr>
        <p:spPr>
          <a:xfrm>
            <a:off x="2231136" y="3429000"/>
            <a:ext cx="7729728" cy="3101983"/>
          </a:xfrm>
        </p:spPr>
        <p:txBody>
          <a:bodyPr>
            <a:normAutofit/>
          </a:bodyPr>
          <a:lstStyle/>
          <a:p>
            <a:r>
              <a:rPr lang="en-US" sz="2800" dirty="0"/>
              <a:t>Biological altruism</a:t>
            </a:r>
          </a:p>
          <a:p>
            <a:r>
              <a:rPr lang="en-US" sz="2800" dirty="0"/>
              <a:t>Psychological altruism</a:t>
            </a:r>
          </a:p>
          <a:p>
            <a:r>
              <a:rPr lang="en-US" sz="2800" dirty="0"/>
              <a:t>Reciprocal altruism</a:t>
            </a:r>
          </a:p>
        </p:txBody>
      </p:sp>
      <p:pic>
        <p:nvPicPr>
          <p:cNvPr id="5" name="Picture 4">
            <a:extLst>
              <a:ext uri="{FF2B5EF4-FFF2-40B4-BE49-F238E27FC236}">
                <a16:creationId xmlns:a16="http://schemas.microsoft.com/office/drawing/2014/main" id="{6DFF3EBC-2235-4C11-93C4-D3E31101E4A0}"/>
              </a:ext>
            </a:extLst>
          </p:cNvPr>
          <p:cNvPicPr>
            <a:picLocks noChangeAspect="1"/>
          </p:cNvPicPr>
          <p:nvPr/>
        </p:nvPicPr>
        <p:blipFill rotWithShape="1">
          <a:blip r:embed="rId2">
            <a:extLst>
              <a:ext uri="{28A0092B-C50C-407E-A947-70E740481C1C}">
                <a14:useLocalDpi xmlns:a14="http://schemas.microsoft.com/office/drawing/2010/main" val="0"/>
              </a:ext>
            </a:extLst>
          </a:blip>
          <a:srcRect t="33262"/>
          <a:stretch/>
        </p:blipFill>
        <p:spPr>
          <a:xfrm>
            <a:off x="6413638" y="3429000"/>
            <a:ext cx="3547226" cy="1645702"/>
          </a:xfrm>
          <a:prstGeom prst="rect">
            <a:avLst/>
          </a:prstGeom>
        </p:spPr>
      </p:pic>
    </p:spTree>
    <p:extLst>
      <p:ext uri="{BB962C8B-B14F-4D97-AF65-F5344CB8AC3E}">
        <p14:creationId xmlns:p14="http://schemas.microsoft.com/office/powerpoint/2010/main" val="198826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1BB9-9077-4C89-9E11-7F9EEE465727}"/>
              </a:ext>
            </a:extLst>
          </p:cNvPr>
          <p:cNvSpPr>
            <a:spLocks noGrp="1"/>
          </p:cNvSpPr>
          <p:nvPr>
            <p:ph type="title"/>
          </p:nvPr>
        </p:nvSpPr>
        <p:spPr>
          <a:xfrm>
            <a:off x="1393638" y="417708"/>
            <a:ext cx="9404723" cy="1400530"/>
          </a:xfrm>
        </p:spPr>
        <p:txBody>
          <a:bodyPr/>
          <a:lstStyle/>
          <a:p>
            <a:r>
              <a:rPr lang="en-US" dirty="0"/>
              <a:t>Biological Altruism</a:t>
            </a:r>
          </a:p>
        </p:txBody>
      </p:sp>
      <p:sp>
        <p:nvSpPr>
          <p:cNvPr id="3" name="Content Placeholder 2">
            <a:extLst>
              <a:ext uri="{FF2B5EF4-FFF2-40B4-BE49-F238E27FC236}">
                <a16:creationId xmlns:a16="http://schemas.microsoft.com/office/drawing/2014/main" id="{EEFFD5E2-C1A0-4EC7-9BC8-4F5AC2552878}"/>
              </a:ext>
            </a:extLst>
          </p:cNvPr>
          <p:cNvSpPr>
            <a:spLocks noGrp="1"/>
          </p:cNvSpPr>
          <p:nvPr>
            <p:ph idx="1"/>
          </p:nvPr>
        </p:nvSpPr>
        <p:spPr/>
        <p:txBody>
          <a:bodyPr>
            <a:normAutofit/>
          </a:bodyPr>
          <a:lstStyle/>
          <a:p>
            <a:r>
              <a:rPr lang="en-US" sz="3200" dirty="0"/>
              <a:t>Kin Selection Theory</a:t>
            </a:r>
          </a:p>
          <a:p>
            <a:pPr lvl="1"/>
            <a:r>
              <a:rPr lang="en-US" sz="3200" dirty="0"/>
              <a:t>Kin Selection proposed by Hamilton, by this theory, protecting oneself and one’s relatives is a basic interest.</a:t>
            </a:r>
          </a:p>
          <a:p>
            <a:pPr lvl="1"/>
            <a:r>
              <a:rPr lang="en-US" sz="3200" dirty="0"/>
              <a:t>Example</a:t>
            </a:r>
            <a:endParaRPr lang="en-US" sz="3000" dirty="0"/>
          </a:p>
        </p:txBody>
      </p:sp>
      <p:pic>
        <p:nvPicPr>
          <p:cNvPr id="5" name="Picture 4">
            <a:extLst>
              <a:ext uri="{FF2B5EF4-FFF2-40B4-BE49-F238E27FC236}">
                <a16:creationId xmlns:a16="http://schemas.microsoft.com/office/drawing/2014/main" id="{691C0868-B4F4-4724-ACDB-B2C22689A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9940" y="4416708"/>
            <a:ext cx="2143125" cy="2143125"/>
          </a:xfrm>
          <a:prstGeom prst="rect">
            <a:avLst/>
          </a:prstGeom>
        </p:spPr>
      </p:pic>
    </p:spTree>
    <p:extLst>
      <p:ext uri="{BB962C8B-B14F-4D97-AF65-F5344CB8AC3E}">
        <p14:creationId xmlns:p14="http://schemas.microsoft.com/office/powerpoint/2010/main" val="77766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21FB87-61A0-4B19-854E-C7B923B150AB}"/>
              </a:ext>
            </a:extLst>
          </p:cNvPr>
          <p:cNvSpPr>
            <a:spLocks noGrp="1"/>
          </p:cNvSpPr>
          <p:nvPr>
            <p:ph idx="1"/>
          </p:nvPr>
        </p:nvSpPr>
        <p:spPr>
          <a:xfrm>
            <a:off x="1622729" y="1331259"/>
            <a:ext cx="8946541" cy="4195481"/>
          </a:xfrm>
        </p:spPr>
        <p:txBody>
          <a:bodyPr>
            <a:normAutofit/>
          </a:bodyPr>
          <a:lstStyle/>
          <a:p>
            <a:pPr marL="0" indent="0" algn="ctr">
              <a:buNone/>
            </a:pPr>
            <a:endParaRPr lang="en-US" sz="4400" dirty="0"/>
          </a:p>
          <a:p>
            <a:pPr marL="0" indent="0" algn="ctr">
              <a:buNone/>
            </a:pPr>
            <a:endParaRPr lang="en-US" sz="4400" dirty="0"/>
          </a:p>
          <a:p>
            <a:pPr marL="0" indent="0" algn="ctr">
              <a:buNone/>
            </a:pPr>
            <a:r>
              <a:rPr lang="en-US" sz="5400" dirty="0"/>
              <a:t>Activity Time</a:t>
            </a:r>
          </a:p>
        </p:txBody>
      </p:sp>
    </p:spTree>
    <p:extLst>
      <p:ext uri="{BB962C8B-B14F-4D97-AF65-F5344CB8AC3E}">
        <p14:creationId xmlns:p14="http://schemas.microsoft.com/office/powerpoint/2010/main" val="3645965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5CB6-5B23-426D-BC38-601EC642BD5A}"/>
              </a:ext>
            </a:extLst>
          </p:cNvPr>
          <p:cNvSpPr>
            <a:spLocks noGrp="1"/>
          </p:cNvSpPr>
          <p:nvPr>
            <p:ph type="title"/>
          </p:nvPr>
        </p:nvSpPr>
        <p:spPr/>
        <p:txBody>
          <a:bodyPr>
            <a:normAutofit/>
          </a:bodyPr>
          <a:lstStyle/>
          <a:p>
            <a:r>
              <a:rPr lang="en-US" sz="4400" cap="none" dirty="0"/>
              <a:t>Psychological Altruism</a:t>
            </a:r>
            <a:endParaRPr lang="en-US" cap="none" dirty="0"/>
          </a:p>
        </p:txBody>
      </p:sp>
      <p:sp>
        <p:nvSpPr>
          <p:cNvPr id="3" name="Content Placeholder 2">
            <a:extLst>
              <a:ext uri="{FF2B5EF4-FFF2-40B4-BE49-F238E27FC236}">
                <a16:creationId xmlns:a16="http://schemas.microsoft.com/office/drawing/2014/main" id="{D708ADBC-E212-4062-8E87-93941944AEF8}"/>
              </a:ext>
            </a:extLst>
          </p:cNvPr>
          <p:cNvSpPr>
            <a:spLocks noGrp="1"/>
          </p:cNvSpPr>
          <p:nvPr>
            <p:ph idx="1"/>
          </p:nvPr>
        </p:nvSpPr>
        <p:spPr>
          <a:xfrm>
            <a:off x="2231136" y="3564801"/>
            <a:ext cx="7729728" cy="3101983"/>
          </a:xfrm>
        </p:spPr>
        <p:txBody>
          <a:bodyPr>
            <a:normAutofit/>
          </a:bodyPr>
          <a:lstStyle/>
          <a:p>
            <a:r>
              <a:rPr lang="en-US" sz="2400" dirty="0"/>
              <a:t>Danial Batson Theory</a:t>
            </a:r>
          </a:p>
          <a:p>
            <a:r>
              <a:rPr lang="en-US" sz="2400" dirty="0"/>
              <a:t>Negative state relief model</a:t>
            </a:r>
          </a:p>
        </p:txBody>
      </p:sp>
    </p:spTree>
    <p:extLst>
      <p:ext uri="{BB962C8B-B14F-4D97-AF65-F5344CB8AC3E}">
        <p14:creationId xmlns:p14="http://schemas.microsoft.com/office/powerpoint/2010/main" val="1127616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E3CB-DBAF-4A1B-8DE3-A2ED1298E62A}"/>
              </a:ext>
            </a:extLst>
          </p:cNvPr>
          <p:cNvSpPr>
            <a:spLocks noGrp="1"/>
          </p:cNvSpPr>
          <p:nvPr>
            <p:ph type="title"/>
          </p:nvPr>
        </p:nvSpPr>
        <p:spPr/>
        <p:txBody>
          <a:bodyPr/>
          <a:lstStyle/>
          <a:p>
            <a:r>
              <a:rPr lang="en-US" cap="none" dirty="0"/>
              <a:t>Daniel Batson Theory</a:t>
            </a:r>
          </a:p>
        </p:txBody>
      </p:sp>
      <p:sp>
        <p:nvSpPr>
          <p:cNvPr id="3" name="Content Placeholder 2">
            <a:extLst>
              <a:ext uri="{FF2B5EF4-FFF2-40B4-BE49-F238E27FC236}">
                <a16:creationId xmlns:a16="http://schemas.microsoft.com/office/drawing/2014/main" id="{4D9BE7CD-9D83-4349-9732-85349623F453}"/>
              </a:ext>
            </a:extLst>
          </p:cNvPr>
          <p:cNvSpPr>
            <a:spLocks noGrp="1"/>
          </p:cNvSpPr>
          <p:nvPr>
            <p:ph idx="1"/>
          </p:nvPr>
        </p:nvSpPr>
        <p:spPr/>
        <p:txBody>
          <a:bodyPr>
            <a:normAutofit/>
          </a:bodyPr>
          <a:lstStyle/>
          <a:p>
            <a:r>
              <a:rPr lang="en-US" sz="2800" dirty="0"/>
              <a:t>This theory says that people can be genuinely altruistic and they have a natural compassion for one another.</a:t>
            </a:r>
          </a:p>
        </p:txBody>
      </p:sp>
    </p:spTree>
    <p:extLst>
      <p:ext uri="{BB962C8B-B14F-4D97-AF65-F5344CB8AC3E}">
        <p14:creationId xmlns:p14="http://schemas.microsoft.com/office/powerpoint/2010/main" val="185858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6430-C060-4848-A1AA-7A3D5E2D19DF}"/>
              </a:ext>
            </a:extLst>
          </p:cNvPr>
          <p:cNvSpPr>
            <a:spLocks noGrp="1"/>
          </p:cNvSpPr>
          <p:nvPr>
            <p:ph type="title"/>
          </p:nvPr>
        </p:nvSpPr>
        <p:spPr/>
        <p:txBody>
          <a:bodyPr/>
          <a:lstStyle/>
          <a:p>
            <a:r>
              <a:rPr lang="en-US" sz="2800" cap="none" dirty="0"/>
              <a:t>Negative State Relief Model</a:t>
            </a:r>
            <a:endParaRPr lang="en-US" cap="none" dirty="0"/>
          </a:p>
        </p:txBody>
      </p:sp>
      <p:sp>
        <p:nvSpPr>
          <p:cNvPr id="3" name="Content Placeholder 2">
            <a:extLst>
              <a:ext uri="{FF2B5EF4-FFF2-40B4-BE49-F238E27FC236}">
                <a16:creationId xmlns:a16="http://schemas.microsoft.com/office/drawing/2014/main" id="{97AF8891-DF61-425D-9115-95250EF7FC9C}"/>
              </a:ext>
            </a:extLst>
          </p:cNvPr>
          <p:cNvSpPr>
            <a:spLocks noGrp="1"/>
          </p:cNvSpPr>
          <p:nvPr>
            <p:ph idx="1"/>
          </p:nvPr>
        </p:nvSpPr>
        <p:spPr/>
        <p:txBody>
          <a:bodyPr>
            <a:normAutofit/>
          </a:bodyPr>
          <a:lstStyle/>
          <a:p>
            <a:pPr marL="0" indent="0">
              <a:buNone/>
            </a:pPr>
            <a:r>
              <a:rPr lang="en-US" sz="2800" dirty="0"/>
              <a:t>Behaving altruistically can produce</a:t>
            </a:r>
          </a:p>
          <a:p>
            <a:pPr marL="0" indent="0">
              <a:buNone/>
            </a:pPr>
            <a:r>
              <a:rPr lang="en-US" sz="2800" dirty="0"/>
              <a:t>positive emotions and diminish </a:t>
            </a:r>
          </a:p>
          <a:p>
            <a:pPr marL="0" indent="0">
              <a:buNone/>
            </a:pPr>
            <a:r>
              <a:rPr lang="en-US" sz="2800" dirty="0"/>
              <a:t>negative ones for them.</a:t>
            </a:r>
          </a:p>
        </p:txBody>
      </p:sp>
      <p:pic>
        <p:nvPicPr>
          <p:cNvPr id="7" name="Picture 6">
            <a:extLst>
              <a:ext uri="{FF2B5EF4-FFF2-40B4-BE49-F238E27FC236}">
                <a16:creationId xmlns:a16="http://schemas.microsoft.com/office/drawing/2014/main" id="{562C8B35-00CF-440A-A874-08275F3CF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199" y="2638044"/>
            <a:ext cx="3884485" cy="3884485"/>
          </a:xfrm>
          <a:prstGeom prst="rect">
            <a:avLst/>
          </a:prstGeom>
        </p:spPr>
      </p:pic>
    </p:spTree>
    <p:extLst>
      <p:ext uri="{BB962C8B-B14F-4D97-AF65-F5344CB8AC3E}">
        <p14:creationId xmlns:p14="http://schemas.microsoft.com/office/powerpoint/2010/main" val="134851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1" y="857433"/>
            <a:ext cx="7729728" cy="1188720"/>
          </a:xfrm>
        </p:spPr>
        <p:txBody>
          <a:bodyPr>
            <a:noAutofit/>
          </a:bodyPr>
          <a:lstStyle/>
          <a:p>
            <a:br>
              <a:rPr lang="en-US" dirty="0">
                <a:solidFill>
                  <a:schemeClr val="tx1"/>
                </a:solidFill>
              </a:rPr>
            </a:br>
            <a:r>
              <a:rPr lang="en-US" dirty="0">
                <a:solidFill>
                  <a:schemeClr val="tx1"/>
                </a:solidFill>
              </a:rPr>
              <a:t>ALTRUISM</a:t>
            </a:r>
            <a:br>
              <a:rPr lang="en-US" dirty="0">
                <a:solidFill>
                  <a:schemeClr val="tx1"/>
                </a:solidFill>
              </a:rPr>
            </a:br>
            <a:endParaRPr lang="en-US" dirty="0">
              <a:solidFill>
                <a:schemeClr val="tx1"/>
              </a:solidFill>
            </a:endParaRPr>
          </a:p>
        </p:txBody>
      </p:sp>
      <p:sp>
        <p:nvSpPr>
          <p:cNvPr id="3" name="Subtitle 2"/>
          <p:cNvSpPr>
            <a:spLocks noGrp="1"/>
          </p:cNvSpPr>
          <p:nvPr>
            <p:ph idx="1"/>
          </p:nvPr>
        </p:nvSpPr>
        <p:spPr>
          <a:xfrm>
            <a:off x="1417224" y="2386720"/>
            <a:ext cx="9357551" cy="967154"/>
          </a:xfrm>
          <a:noFill/>
        </p:spPr>
        <p:txBody>
          <a:bodyPr>
            <a:normAutofit fontScale="77500" lnSpcReduction="20000"/>
          </a:bodyPr>
          <a:lstStyle/>
          <a:p>
            <a:pPr marL="0" indent="0">
              <a:lnSpc>
                <a:spcPct val="120000"/>
              </a:lnSpc>
              <a:buNone/>
            </a:pPr>
            <a:r>
              <a:rPr lang="en-US" sz="3600" dirty="0"/>
              <a:t>Altruism is the </a:t>
            </a:r>
            <a:r>
              <a:rPr lang="en-US" sz="3600" dirty="0">
                <a:solidFill>
                  <a:srgbClr val="FF0000"/>
                </a:solidFill>
              </a:rPr>
              <a:t>unselfish concern </a:t>
            </a:r>
            <a:r>
              <a:rPr lang="en-US" sz="3600" dirty="0"/>
              <a:t>to help others without expecting them to help you back.</a:t>
            </a:r>
          </a:p>
          <a:p>
            <a:pPr marL="0" indent="0">
              <a:lnSpc>
                <a:spcPct val="120000"/>
              </a:lnSpc>
              <a:buNone/>
            </a:pPr>
            <a:endParaRPr lang="en-US" sz="3600" dirty="0"/>
          </a:p>
          <a:p>
            <a:pPr marL="0" indent="0">
              <a:buNone/>
            </a:pPr>
            <a:endParaRPr lang="en-US" sz="3000" b="1" dirty="0">
              <a:solidFill>
                <a:schemeClr val="accent1">
                  <a:lumMod val="50000"/>
                </a:schemeClr>
              </a:solidFill>
            </a:endParaRPr>
          </a:p>
        </p:txBody>
      </p:sp>
      <p:sp>
        <p:nvSpPr>
          <p:cNvPr id="7" name="Rectangle 6"/>
          <p:cNvSpPr/>
          <p:nvPr/>
        </p:nvSpPr>
        <p:spPr>
          <a:xfrm>
            <a:off x="3810000" y="2690336"/>
            <a:ext cx="4572000" cy="369332"/>
          </a:xfrm>
          <a:prstGeom prst="rect">
            <a:avLst/>
          </a:prstGeom>
        </p:spPr>
        <p:txBody>
          <a:bodyPr>
            <a:spAutoFit/>
          </a:bodyPr>
          <a:lstStyle/>
          <a:p>
            <a:endParaRPr lang="en-US" dirty="0"/>
          </a:p>
        </p:txBody>
      </p:sp>
      <p:sp>
        <p:nvSpPr>
          <p:cNvPr id="9" name="TextBox 8"/>
          <p:cNvSpPr txBox="1"/>
          <p:nvPr/>
        </p:nvSpPr>
        <p:spPr>
          <a:xfrm>
            <a:off x="1417223" y="3657490"/>
            <a:ext cx="8628819" cy="954107"/>
          </a:xfrm>
          <a:prstGeom prst="rect">
            <a:avLst/>
          </a:prstGeom>
          <a:noFill/>
        </p:spPr>
        <p:txBody>
          <a:bodyPr wrap="square" rtlCol="0">
            <a:spAutoFit/>
          </a:bodyPr>
          <a:lstStyle/>
          <a:p>
            <a:pPr marL="285750" indent="-285750">
              <a:buFont typeface="Wingdings" pitchFamily="2" charset="2"/>
              <a:buChar char="Ø"/>
            </a:pPr>
            <a:r>
              <a:rPr lang="en-US" sz="2800" dirty="0">
                <a:solidFill>
                  <a:schemeClr val="tx1">
                    <a:lumMod val="85000"/>
                    <a:lumOff val="15000"/>
                  </a:schemeClr>
                </a:solidFill>
              </a:rPr>
              <a:t>Altruism is </a:t>
            </a:r>
            <a:r>
              <a:rPr lang="en-US" sz="2800" dirty="0">
                <a:solidFill>
                  <a:srgbClr val="FF0000"/>
                </a:solidFill>
              </a:rPr>
              <a:t>when we act to promote someone else's welfare</a:t>
            </a:r>
            <a:r>
              <a:rPr lang="en-US" sz="2800" dirty="0">
                <a:solidFill>
                  <a:schemeClr val="tx1">
                    <a:lumMod val="85000"/>
                    <a:lumOff val="15000"/>
                  </a:schemeClr>
                </a:solidFill>
              </a:rPr>
              <a:t>, even at a risk or cost to ourselves.  </a:t>
            </a:r>
          </a:p>
        </p:txBody>
      </p:sp>
      <p:sp>
        <p:nvSpPr>
          <p:cNvPr id="10" name="Rectangle 9"/>
          <p:cNvSpPr/>
          <p:nvPr/>
        </p:nvSpPr>
        <p:spPr>
          <a:xfrm>
            <a:off x="1417223" y="4915213"/>
            <a:ext cx="8446105" cy="954107"/>
          </a:xfrm>
          <a:prstGeom prst="rect">
            <a:avLst/>
          </a:prstGeom>
        </p:spPr>
        <p:txBody>
          <a:bodyPr wrap="square">
            <a:spAutoFit/>
          </a:bodyPr>
          <a:lstStyle/>
          <a:p>
            <a:pPr marL="285750" indent="-285750">
              <a:buFont typeface="Wingdings" pitchFamily="2" charset="2"/>
              <a:buChar char="Ø"/>
            </a:pPr>
            <a:r>
              <a:rPr lang="en-US" sz="2800" dirty="0">
                <a:solidFill>
                  <a:schemeClr val="tx1">
                    <a:lumMod val="85000"/>
                    <a:lumOff val="15000"/>
                  </a:schemeClr>
                </a:solidFill>
              </a:rPr>
              <a:t>Altruism is an </a:t>
            </a:r>
            <a:r>
              <a:rPr lang="en-US" sz="2800" dirty="0">
                <a:solidFill>
                  <a:srgbClr val="FF0000"/>
                </a:solidFill>
              </a:rPr>
              <a:t>alternative approach </a:t>
            </a:r>
            <a:r>
              <a:rPr lang="en-US" sz="2800" dirty="0">
                <a:solidFill>
                  <a:schemeClr val="tx1">
                    <a:lumMod val="85000"/>
                    <a:lumOff val="15000"/>
                  </a:schemeClr>
                </a:solidFill>
              </a:rPr>
              <a:t>to having an egoistic or selfish mindset.</a:t>
            </a:r>
          </a:p>
        </p:txBody>
      </p:sp>
    </p:spTree>
    <p:extLst>
      <p:ext uri="{BB962C8B-B14F-4D97-AF65-F5344CB8AC3E}">
        <p14:creationId xmlns:p14="http://schemas.microsoft.com/office/powerpoint/2010/main" val="321446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6430-C060-4848-A1AA-7A3D5E2D19DF}"/>
              </a:ext>
            </a:extLst>
          </p:cNvPr>
          <p:cNvSpPr>
            <a:spLocks noGrp="1"/>
          </p:cNvSpPr>
          <p:nvPr>
            <p:ph type="title"/>
          </p:nvPr>
        </p:nvSpPr>
        <p:spPr/>
        <p:txBody>
          <a:bodyPr/>
          <a:lstStyle/>
          <a:p>
            <a:r>
              <a:rPr lang="en-US" cap="none" dirty="0"/>
              <a:t>Reciprocal Altruism</a:t>
            </a:r>
          </a:p>
        </p:txBody>
      </p:sp>
      <p:sp>
        <p:nvSpPr>
          <p:cNvPr id="3" name="Content Placeholder 2">
            <a:extLst>
              <a:ext uri="{FF2B5EF4-FFF2-40B4-BE49-F238E27FC236}">
                <a16:creationId xmlns:a16="http://schemas.microsoft.com/office/drawing/2014/main" id="{97AF8891-DF61-425D-9115-95250EF7FC9C}"/>
              </a:ext>
            </a:extLst>
          </p:cNvPr>
          <p:cNvSpPr>
            <a:spLocks noGrp="1"/>
          </p:cNvSpPr>
          <p:nvPr>
            <p:ph idx="1"/>
          </p:nvPr>
        </p:nvSpPr>
        <p:spPr/>
        <p:txBody>
          <a:bodyPr>
            <a:normAutofit/>
          </a:bodyPr>
          <a:lstStyle/>
          <a:p>
            <a:r>
              <a:rPr lang="en-US" sz="2800" dirty="0"/>
              <a:t>Beneficial acts for non-relatives that are later repaid by beneficiary</a:t>
            </a:r>
          </a:p>
        </p:txBody>
      </p:sp>
      <p:pic>
        <p:nvPicPr>
          <p:cNvPr id="5" name="Picture 4">
            <a:extLst>
              <a:ext uri="{FF2B5EF4-FFF2-40B4-BE49-F238E27FC236}">
                <a16:creationId xmlns:a16="http://schemas.microsoft.com/office/drawing/2014/main" id="{CCFB40FF-2367-48E4-BC9F-EF60AF9B8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275" y="3215847"/>
            <a:ext cx="5185719" cy="3506230"/>
          </a:xfrm>
          <a:prstGeom prst="rect">
            <a:avLst/>
          </a:prstGeom>
        </p:spPr>
      </p:pic>
    </p:spTree>
    <p:extLst>
      <p:ext uri="{BB962C8B-B14F-4D97-AF65-F5344CB8AC3E}">
        <p14:creationId xmlns:p14="http://schemas.microsoft.com/office/powerpoint/2010/main" val="27428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24852-4E5E-4FFD-8F46-76A6F001D443}"/>
              </a:ext>
            </a:extLst>
          </p:cNvPr>
          <p:cNvSpPr>
            <a:spLocks noGrp="1"/>
          </p:cNvSpPr>
          <p:nvPr>
            <p:ph type="ctrTitle"/>
          </p:nvPr>
        </p:nvSpPr>
        <p:spPr>
          <a:xfrm>
            <a:off x="1600200" y="1265562"/>
            <a:ext cx="8991600" cy="1645920"/>
          </a:xfrm>
        </p:spPr>
        <p:txBody>
          <a:bodyPr>
            <a:normAutofit/>
          </a:bodyPr>
          <a:lstStyle/>
          <a:p>
            <a:r>
              <a:rPr lang="en-US" sz="7200" cap="none" dirty="0"/>
              <a:t>Reasoning</a:t>
            </a:r>
          </a:p>
        </p:txBody>
      </p:sp>
      <p:sp>
        <p:nvSpPr>
          <p:cNvPr id="3" name="Subtitle 2">
            <a:extLst>
              <a:ext uri="{FF2B5EF4-FFF2-40B4-BE49-F238E27FC236}">
                <a16:creationId xmlns:a16="http://schemas.microsoft.com/office/drawing/2014/main" id="{BC7F5C25-E15C-4126-8A56-8B394D269596}"/>
              </a:ext>
            </a:extLst>
          </p:cNvPr>
          <p:cNvSpPr>
            <a:spLocks noGrp="1"/>
          </p:cNvSpPr>
          <p:nvPr>
            <p:ph type="subTitle" idx="1"/>
          </p:nvPr>
        </p:nvSpPr>
        <p:spPr/>
        <p:txBody>
          <a:bodyPr>
            <a:normAutofit/>
          </a:bodyPr>
          <a:lstStyle/>
          <a:p>
            <a:r>
              <a:rPr lang="en-US" sz="3200" dirty="0">
                <a:solidFill>
                  <a:schemeClr val="bg1"/>
                </a:solidFill>
              </a:rPr>
              <a:t>Talha Tariq : Bsef19a544</a:t>
            </a:r>
          </a:p>
        </p:txBody>
      </p:sp>
    </p:spTree>
    <p:extLst>
      <p:ext uri="{BB962C8B-B14F-4D97-AF65-F5344CB8AC3E}">
        <p14:creationId xmlns:p14="http://schemas.microsoft.com/office/powerpoint/2010/main" val="1671114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b="1" dirty="0"/>
              <a:t>Kin Selection </a:t>
            </a:r>
            <a:r>
              <a:rPr lang="en-US" cap="none" dirty="0"/>
              <a:t>Theory</a:t>
            </a:r>
            <a:endParaRPr lang="en-US" dirty="0"/>
          </a:p>
        </p:txBody>
      </p:sp>
      <p:sp>
        <p:nvSpPr>
          <p:cNvPr id="3" name="Content Placeholder 2">
            <a:extLst>
              <a:ext uri="{FF2B5EF4-FFF2-40B4-BE49-F238E27FC236}">
                <a16:creationId xmlns:a16="http://schemas.microsoft.com/office/drawing/2014/main" id="{0278FF70-001A-4DFC-8113-0BCE5B55910D}"/>
              </a:ext>
            </a:extLst>
          </p:cNvPr>
          <p:cNvSpPr>
            <a:spLocks noGrp="1"/>
          </p:cNvSpPr>
          <p:nvPr>
            <p:ph idx="1"/>
          </p:nvPr>
        </p:nvSpPr>
        <p:spPr>
          <a:xfrm>
            <a:off x="2231136" y="2329126"/>
            <a:ext cx="7729728" cy="3101983"/>
          </a:xfrm>
        </p:spPr>
        <p:txBody>
          <a:bodyPr>
            <a:normAutofit/>
          </a:bodyPr>
          <a:lstStyle/>
          <a:p>
            <a:pPr marL="0" indent="0">
              <a:buNone/>
            </a:pPr>
            <a:endParaRPr lang="en-US" sz="2800" dirty="0"/>
          </a:p>
          <a:p>
            <a:endParaRPr lang="en-US" sz="2800" dirty="0"/>
          </a:p>
          <a:p>
            <a:r>
              <a:rPr lang="en-US" sz="2800" dirty="0"/>
              <a:t>Help those, who’re your genetic based relatives</a:t>
            </a:r>
          </a:p>
          <a:p>
            <a:endParaRPr lang="en-US" sz="2800" dirty="0"/>
          </a:p>
          <a:p>
            <a:r>
              <a:rPr lang="en-US" sz="2800" dirty="0"/>
              <a:t>Accepted by majority of community.</a:t>
            </a:r>
          </a:p>
        </p:txBody>
      </p:sp>
    </p:spTree>
    <p:extLst>
      <p:ext uri="{BB962C8B-B14F-4D97-AF65-F5344CB8AC3E}">
        <p14:creationId xmlns:p14="http://schemas.microsoft.com/office/powerpoint/2010/main" val="836513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6725266-6FBD-4E1E-AF16-B4BB2429988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632" r="16632"/>
          <a:stretch>
            <a:fillRect/>
          </a:stretch>
        </p:blipFill>
        <p:spPr>
          <a:xfrm>
            <a:off x="1002449" y="914015"/>
            <a:ext cx="4015205" cy="3724062"/>
          </a:xfrm>
        </p:spPr>
      </p:pic>
      <p:sp>
        <p:nvSpPr>
          <p:cNvPr id="3" name="Content Placeholder 2">
            <a:extLst>
              <a:ext uri="{FF2B5EF4-FFF2-40B4-BE49-F238E27FC236}">
                <a16:creationId xmlns:a16="http://schemas.microsoft.com/office/drawing/2014/main" id="{68C203EF-1E62-46E6-B0D1-0A7509A7A765}"/>
              </a:ext>
            </a:extLst>
          </p:cNvPr>
          <p:cNvSpPr>
            <a:spLocks noGrp="1"/>
          </p:cNvSpPr>
          <p:nvPr>
            <p:ph type="body" sz="half" idx="2"/>
          </p:nvPr>
        </p:nvSpPr>
        <p:spPr>
          <a:xfrm>
            <a:off x="589239" y="4957792"/>
            <a:ext cx="4716821" cy="2194037"/>
          </a:xfrm>
        </p:spPr>
        <p:txBody>
          <a:bodyPr>
            <a:noAutofit/>
          </a:bodyPr>
          <a:lstStyle/>
          <a:p>
            <a:r>
              <a:rPr lang="en-US" sz="3200" dirty="0">
                <a:solidFill>
                  <a:schemeClr val="tx1"/>
                </a:solidFill>
                <a:latin typeface="Calibri" panose="020F0502020204030204" pitchFamily="34" charset="0"/>
                <a:cs typeface="Calibri" panose="020F0502020204030204" pitchFamily="34" charset="0"/>
              </a:rPr>
              <a:t>Mother Birds</a:t>
            </a:r>
          </a:p>
        </p:txBody>
      </p:sp>
      <p:sp>
        <p:nvSpPr>
          <p:cNvPr id="8" name="Content Placeholder 2">
            <a:extLst>
              <a:ext uri="{FF2B5EF4-FFF2-40B4-BE49-F238E27FC236}">
                <a16:creationId xmlns:a16="http://schemas.microsoft.com/office/drawing/2014/main" id="{CFE9B493-FEE6-406F-83E7-09EFA8578408}"/>
              </a:ext>
            </a:extLst>
          </p:cNvPr>
          <p:cNvSpPr txBox="1">
            <a:spLocks/>
          </p:cNvSpPr>
          <p:nvPr/>
        </p:nvSpPr>
        <p:spPr>
          <a:xfrm>
            <a:off x="6885941" y="5158232"/>
            <a:ext cx="4716821" cy="743621"/>
          </a:xfrm>
          <a:prstGeom prst="rect">
            <a:avLst/>
          </a:prstGeom>
        </p:spPr>
        <p:txBody>
          <a:bodyPr vert="horz" lIns="91440" tIns="45720" rIns="91440" bIns="45720" rtlCol="0" anchor="t" anchorCtr="1">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500" kern="1200">
                <a:solidFill>
                  <a:srgbClr val="FFFFFF"/>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400"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200"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000"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000" kern="1200" baseline="0">
                <a:solidFill>
                  <a:schemeClr val="tx1"/>
                </a:solidFill>
                <a:latin typeface="+mn-lt"/>
                <a:ea typeface="+mn-ea"/>
                <a:cs typeface="+mn-cs"/>
              </a:defRPr>
            </a:lvl9pPr>
          </a:lstStyle>
          <a:p>
            <a:r>
              <a:rPr lang="en-US" sz="3200" dirty="0">
                <a:solidFill>
                  <a:schemeClr val="tx1"/>
                </a:solidFill>
                <a:latin typeface="Calibri" panose="020F0502020204030204" pitchFamily="34" charset="0"/>
                <a:cs typeface="Calibri" panose="020F0502020204030204" pitchFamily="34" charset="0"/>
              </a:rPr>
              <a:t>Families</a:t>
            </a:r>
          </a:p>
        </p:txBody>
      </p:sp>
      <p:pic>
        <p:nvPicPr>
          <p:cNvPr id="4" name="Picture 3">
            <a:extLst>
              <a:ext uri="{FF2B5EF4-FFF2-40B4-BE49-F238E27FC236}">
                <a16:creationId xmlns:a16="http://schemas.microsoft.com/office/drawing/2014/main" id="{8D6D17AE-25DC-441E-B4B9-584E2768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748" y="768443"/>
            <a:ext cx="4015205" cy="4015205"/>
          </a:xfrm>
          <a:prstGeom prst="ellipse">
            <a:avLst/>
          </a:prstGeom>
        </p:spPr>
      </p:pic>
    </p:spTree>
    <p:extLst>
      <p:ext uri="{BB962C8B-B14F-4D97-AF65-F5344CB8AC3E}">
        <p14:creationId xmlns:p14="http://schemas.microsoft.com/office/powerpoint/2010/main" val="1346974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ACF1-A3DE-421F-B0CD-330B907542C9}"/>
              </a:ext>
            </a:extLst>
          </p:cNvPr>
          <p:cNvSpPr>
            <a:spLocks noGrp="1"/>
          </p:cNvSpPr>
          <p:nvPr>
            <p:ph type="title"/>
          </p:nvPr>
        </p:nvSpPr>
        <p:spPr>
          <a:xfrm>
            <a:off x="2476388" y="2466566"/>
            <a:ext cx="7239223" cy="1325563"/>
          </a:xfrm>
        </p:spPr>
        <p:txBody>
          <a:bodyPr>
            <a:normAutofit/>
          </a:bodyPr>
          <a:lstStyle/>
          <a:p>
            <a:r>
              <a:rPr lang="en-US" cap="none" dirty="0"/>
              <a:t>It’s </a:t>
            </a:r>
            <a:r>
              <a:rPr lang="en-US" dirty="0"/>
              <a:t>Question </a:t>
            </a:r>
            <a:r>
              <a:rPr lang="en-US" cap="none" dirty="0"/>
              <a:t>Time.</a:t>
            </a:r>
            <a:endParaRPr lang="en-US" dirty="0"/>
          </a:p>
        </p:txBody>
      </p:sp>
    </p:spTree>
    <p:extLst>
      <p:ext uri="{BB962C8B-B14F-4D97-AF65-F5344CB8AC3E}">
        <p14:creationId xmlns:p14="http://schemas.microsoft.com/office/powerpoint/2010/main" val="538423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b="1" cap="none" dirty="0"/>
              <a:t>RECIPROCAL </a:t>
            </a:r>
            <a:r>
              <a:rPr lang="en-US" cap="none" dirty="0"/>
              <a:t>Altruism</a:t>
            </a:r>
            <a:endParaRPr lang="en-US" b="1" cap="none" dirty="0"/>
          </a:p>
        </p:txBody>
      </p:sp>
      <p:sp>
        <p:nvSpPr>
          <p:cNvPr id="3" name="Content Placeholder 2">
            <a:extLst>
              <a:ext uri="{FF2B5EF4-FFF2-40B4-BE49-F238E27FC236}">
                <a16:creationId xmlns:a16="http://schemas.microsoft.com/office/drawing/2014/main" id="{0278FF70-001A-4DFC-8113-0BCE5B55910D}"/>
              </a:ext>
            </a:extLst>
          </p:cNvPr>
          <p:cNvSpPr>
            <a:spLocks noGrp="1"/>
          </p:cNvSpPr>
          <p:nvPr>
            <p:ph idx="1"/>
          </p:nvPr>
        </p:nvSpPr>
        <p:spPr>
          <a:xfrm>
            <a:off x="2231136" y="2600974"/>
            <a:ext cx="8704594" cy="3101983"/>
          </a:xfrm>
        </p:spPr>
        <p:txBody>
          <a:bodyPr>
            <a:noAutofit/>
          </a:bodyPr>
          <a:lstStyle/>
          <a:p>
            <a:pPr marL="0" indent="0">
              <a:buNone/>
            </a:pPr>
            <a:r>
              <a:rPr lang="en-US" sz="2800" dirty="0">
                <a:latin typeface="Calibri" panose="020F0502020204030204" pitchFamily="34" charset="0"/>
                <a:cs typeface="Calibri" panose="020F0502020204030204" pitchFamily="34" charset="0"/>
              </a:rPr>
              <a:t>Expecting some benefit in return</a:t>
            </a:r>
          </a:p>
        </p:txBody>
      </p:sp>
    </p:spTree>
    <p:extLst>
      <p:ext uri="{BB962C8B-B14F-4D97-AF65-F5344CB8AC3E}">
        <p14:creationId xmlns:p14="http://schemas.microsoft.com/office/powerpoint/2010/main" val="2719878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cap="none" dirty="0"/>
              <a:t>Charity</a:t>
            </a:r>
          </a:p>
        </p:txBody>
      </p:sp>
      <p:sp>
        <p:nvSpPr>
          <p:cNvPr id="3" name="Content Placeholder 2">
            <a:extLst>
              <a:ext uri="{FF2B5EF4-FFF2-40B4-BE49-F238E27FC236}">
                <a16:creationId xmlns:a16="http://schemas.microsoft.com/office/drawing/2014/main" id="{0278FF70-001A-4DFC-8113-0BCE5B55910D}"/>
              </a:ext>
            </a:extLst>
          </p:cNvPr>
          <p:cNvSpPr>
            <a:spLocks noGrp="1"/>
          </p:cNvSpPr>
          <p:nvPr>
            <p:ph idx="1"/>
          </p:nvPr>
        </p:nvSpPr>
        <p:spPr>
          <a:xfrm>
            <a:off x="2231136" y="2366195"/>
            <a:ext cx="7729728" cy="3101983"/>
          </a:xfrm>
          <a:solidFill>
            <a:schemeClr val="bg2"/>
          </a:solidFill>
        </p:spPr>
        <p:txBody>
          <a:bodyPr>
            <a:noAutofit/>
          </a:bodyPr>
          <a:lstStyle/>
          <a:p>
            <a:pPr marL="0" indent="0" algn="ctr">
              <a:buNone/>
            </a:pPr>
            <a:r>
              <a:rPr lang="en-US" sz="2800" cap="none" dirty="0"/>
              <a:t>(Reciprocal)</a:t>
            </a:r>
          </a:p>
          <a:p>
            <a:pPr marL="0" indent="0" algn="ctr">
              <a:buNone/>
            </a:pPr>
            <a:endParaRPr lang="en-US" sz="2800" b="0" i="0" dirty="0">
              <a:solidFill>
                <a:srgbClr val="FF0000"/>
              </a:solidFill>
              <a:effectLst/>
              <a:latin typeface="Akzidenz Roman"/>
            </a:endParaRPr>
          </a:p>
          <a:p>
            <a:pPr marL="0" indent="0">
              <a:buNone/>
            </a:pPr>
            <a:r>
              <a:rPr lang="en-US" sz="2800" b="0" i="0" dirty="0">
                <a:solidFill>
                  <a:srgbClr val="FF0000"/>
                </a:solidFill>
                <a:effectLst/>
                <a:latin typeface="Akzidenz Roman"/>
              </a:rPr>
              <a:t>Save yourself from </a:t>
            </a:r>
            <a:r>
              <a:rPr lang="en-US" sz="2800" b="0" i="0" dirty="0">
                <a:solidFill>
                  <a:schemeClr val="tx1"/>
                </a:solidFill>
                <a:effectLst>
                  <a:outerShdw blurRad="38100" dist="38100" dir="2700000" algn="tl">
                    <a:srgbClr val="000000">
                      <a:alpha val="43137"/>
                    </a:srgbClr>
                  </a:outerShdw>
                </a:effectLst>
                <a:latin typeface="Akzidenz Roman"/>
              </a:rPr>
              <a:t>Hell-fire</a:t>
            </a:r>
            <a:r>
              <a:rPr lang="en-US" sz="2800" b="0" i="0" dirty="0">
                <a:solidFill>
                  <a:srgbClr val="FF0000"/>
                </a:solidFill>
                <a:effectLst/>
                <a:latin typeface="Akzidenz Roman"/>
              </a:rPr>
              <a:t> even by giving half a date-fruit in charity. </a:t>
            </a:r>
            <a:r>
              <a:rPr lang="en-US" dirty="0">
                <a:solidFill>
                  <a:schemeClr val="tx1"/>
                </a:solidFill>
                <a:latin typeface="Akzidenz Roman"/>
              </a:rPr>
              <a:t>(Bukhari)</a:t>
            </a:r>
          </a:p>
          <a:p>
            <a:pPr marL="0" indent="0">
              <a:buNone/>
            </a:pPr>
            <a:endParaRPr lang="en-US" sz="2800" dirty="0">
              <a:solidFill>
                <a:schemeClr val="tx1"/>
              </a:solidFill>
              <a:latin typeface="Akzidenz Roman"/>
            </a:endParaRPr>
          </a:p>
          <a:p>
            <a:pPr marL="0" indent="0" algn="r">
              <a:buNone/>
            </a:pPr>
            <a:r>
              <a:rPr lang="ur-PK" sz="3200" b="0" i="0" dirty="0">
                <a:solidFill>
                  <a:srgbClr val="212529"/>
                </a:solidFill>
                <a:effectLst/>
                <a:latin typeface="HelveticaNeue-Light"/>
              </a:rPr>
              <a:t>مَّن ذَا ٱلَّذِى يُقْرِضُ ٱللَّهَ قَرْضًا حَسَنًا فَيُضَـٰعِفَهُۥ لَهُۥٓ أَضْعَافًا كَثِيرَةً </a:t>
            </a:r>
            <a:endParaRPr lang="en-US" sz="3200" dirty="0">
              <a:solidFill>
                <a:srgbClr val="FF0000"/>
              </a:solidFill>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(Quran, 2:245)</a:t>
            </a:r>
          </a:p>
        </p:txBody>
      </p:sp>
    </p:spTree>
    <p:extLst>
      <p:ext uri="{BB962C8B-B14F-4D97-AF65-F5344CB8AC3E}">
        <p14:creationId xmlns:p14="http://schemas.microsoft.com/office/powerpoint/2010/main" val="2837866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cap="none" dirty="0"/>
              <a:t>Helping Mate</a:t>
            </a:r>
          </a:p>
        </p:txBody>
      </p:sp>
      <p:pic>
        <p:nvPicPr>
          <p:cNvPr id="9" name="Content Placeholder 8">
            <a:extLst>
              <a:ext uri="{FF2B5EF4-FFF2-40B4-BE49-F238E27FC236}">
                <a16:creationId xmlns:a16="http://schemas.microsoft.com/office/drawing/2014/main" id="{2683BEB1-7E91-40EA-A348-F5B764FF96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333" y="3021484"/>
            <a:ext cx="5394328" cy="3474313"/>
          </a:xfrm>
        </p:spPr>
      </p:pic>
      <p:sp>
        <p:nvSpPr>
          <p:cNvPr id="10" name="Content Placeholder 2">
            <a:extLst>
              <a:ext uri="{FF2B5EF4-FFF2-40B4-BE49-F238E27FC236}">
                <a16:creationId xmlns:a16="http://schemas.microsoft.com/office/drawing/2014/main" id="{07DC8510-3E0B-41D2-86ED-E6C8309A0A93}"/>
              </a:ext>
            </a:extLst>
          </p:cNvPr>
          <p:cNvSpPr txBox="1">
            <a:spLocks/>
          </p:cNvSpPr>
          <p:nvPr/>
        </p:nvSpPr>
        <p:spPr>
          <a:xfrm>
            <a:off x="2187146" y="2313338"/>
            <a:ext cx="7729728" cy="310198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r>
              <a:rPr lang="en-US" sz="2800" dirty="0"/>
              <a:t>(Reciprocal)</a:t>
            </a:r>
          </a:p>
        </p:txBody>
      </p:sp>
    </p:spTree>
    <p:extLst>
      <p:ext uri="{BB962C8B-B14F-4D97-AF65-F5344CB8AC3E}">
        <p14:creationId xmlns:p14="http://schemas.microsoft.com/office/powerpoint/2010/main" val="4206190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ADDACB-E1F5-4D00-8F87-3E6BCEEC7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769" y="1100781"/>
            <a:ext cx="6302461" cy="4178806"/>
          </a:xfrm>
          <a:prstGeom prst="rect">
            <a:avLst/>
          </a:prstGeom>
        </p:spPr>
      </p:pic>
      <p:sp>
        <p:nvSpPr>
          <p:cNvPr id="6" name="TextBox 5">
            <a:extLst>
              <a:ext uri="{FF2B5EF4-FFF2-40B4-BE49-F238E27FC236}">
                <a16:creationId xmlns:a16="http://schemas.microsoft.com/office/drawing/2014/main" id="{F4DDABEF-7A50-4CB1-ADE0-4E3224971334}"/>
              </a:ext>
            </a:extLst>
          </p:cNvPr>
          <p:cNvSpPr txBox="1"/>
          <p:nvPr/>
        </p:nvSpPr>
        <p:spPr>
          <a:xfrm>
            <a:off x="4304013" y="5493262"/>
            <a:ext cx="6098058" cy="461665"/>
          </a:xfrm>
          <a:prstGeom prst="rect">
            <a:avLst/>
          </a:prstGeom>
          <a:noFill/>
        </p:spPr>
        <p:txBody>
          <a:bodyPr wrap="square">
            <a:spAutoFit/>
          </a:bodyPr>
          <a:lstStyle/>
          <a:p>
            <a:r>
              <a:rPr lang="en-US" sz="2400" dirty="0">
                <a:solidFill>
                  <a:schemeClr val="tx1"/>
                </a:solidFill>
                <a:latin typeface="Calibri" panose="020F0502020204030204" pitchFamily="34" charset="0"/>
                <a:cs typeface="Calibri" panose="020F0502020204030204" pitchFamily="34" charset="0"/>
              </a:rPr>
              <a:t>Not everybody is snake </a:t>
            </a:r>
            <a:r>
              <a:rPr lang="en-US" sz="2400" b="0" i="0" dirty="0">
                <a:solidFill>
                  <a:srgbClr val="BDC1C6"/>
                </a:solidFill>
                <a:effectLst/>
                <a:latin typeface="arial" panose="020B0604020202020204" pitchFamily="34" charset="0"/>
              </a:rPr>
              <a:t>🐍</a:t>
            </a:r>
            <a:r>
              <a:rPr lang="en-US" sz="24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82573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94C-B304-47A9-AC13-FCF859BD6BDB}"/>
              </a:ext>
            </a:extLst>
          </p:cNvPr>
          <p:cNvSpPr>
            <a:spLocks noGrp="1"/>
          </p:cNvSpPr>
          <p:nvPr>
            <p:ph type="title"/>
          </p:nvPr>
        </p:nvSpPr>
        <p:spPr/>
        <p:txBody>
          <a:bodyPr/>
          <a:lstStyle/>
          <a:p>
            <a:r>
              <a:rPr lang="en-US" cap="none" dirty="0"/>
              <a:t>Batson Theory</a:t>
            </a:r>
          </a:p>
        </p:txBody>
      </p:sp>
      <p:sp>
        <p:nvSpPr>
          <p:cNvPr id="3" name="Content Placeholder 2">
            <a:extLst>
              <a:ext uri="{FF2B5EF4-FFF2-40B4-BE49-F238E27FC236}">
                <a16:creationId xmlns:a16="http://schemas.microsoft.com/office/drawing/2014/main" id="{0278FF70-001A-4DFC-8113-0BCE5B55910D}"/>
              </a:ext>
            </a:extLst>
          </p:cNvPr>
          <p:cNvSpPr>
            <a:spLocks noGrp="1"/>
          </p:cNvSpPr>
          <p:nvPr>
            <p:ph idx="1"/>
          </p:nvPr>
        </p:nvSpPr>
        <p:spPr>
          <a:xfrm>
            <a:off x="2187146" y="2313338"/>
            <a:ext cx="7729728" cy="3101983"/>
          </a:xfrm>
        </p:spPr>
        <p:txBody>
          <a:bodyPr>
            <a:noAutofit/>
          </a:bodyPr>
          <a:lstStyle/>
          <a:p>
            <a:pPr marL="0" indent="0">
              <a:buNone/>
            </a:pPr>
            <a:r>
              <a:rPr lang="en-US" sz="2800" dirty="0">
                <a:latin typeface="Calibri" panose="020F0502020204030204" pitchFamily="34" charset="0"/>
                <a:cs typeface="Calibri" panose="020F0502020204030204" pitchFamily="34" charset="0"/>
              </a:rPr>
              <a:t>               Empathy model. Natural empathy</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Charity</a:t>
            </a:r>
          </a:p>
          <a:p>
            <a:r>
              <a:rPr lang="en-US" sz="2800" dirty="0">
                <a:latin typeface="Calibri" panose="020F0502020204030204" pitchFamily="34" charset="0"/>
                <a:cs typeface="Calibri" panose="020F0502020204030204" pitchFamily="34" charset="0"/>
              </a:rPr>
              <a:t>Blood Donations</a:t>
            </a:r>
          </a:p>
          <a:p>
            <a:r>
              <a:rPr lang="en-US" sz="2800" dirty="0">
                <a:latin typeface="Calibri" panose="020F0502020204030204" pitchFamily="34" charset="0"/>
                <a:cs typeface="Calibri" panose="020F0502020204030204" pitchFamily="34" charset="0"/>
              </a:rPr>
              <a:t>Helping Mates</a:t>
            </a:r>
          </a:p>
        </p:txBody>
      </p:sp>
      <p:pic>
        <p:nvPicPr>
          <p:cNvPr id="7" name="Picture 6">
            <a:extLst>
              <a:ext uri="{FF2B5EF4-FFF2-40B4-BE49-F238E27FC236}">
                <a16:creationId xmlns:a16="http://schemas.microsoft.com/office/drawing/2014/main" id="{A5AF45A9-600A-435D-A463-65E3D9DF1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4854" y="3500961"/>
            <a:ext cx="1927654" cy="2857120"/>
          </a:xfrm>
          <a:prstGeom prst="rect">
            <a:avLst/>
          </a:prstGeom>
        </p:spPr>
      </p:pic>
      <p:pic>
        <p:nvPicPr>
          <p:cNvPr id="6" name="Picture 5">
            <a:extLst>
              <a:ext uri="{FF2B5EF4-FFF2-40B4-BE49-F238E27FC236}">
                <a16:creationId xmlns:a16="http://schemas.microsoft.com/office/drawing/2014/main" id="{0D452BD0-31E1-4E54-8E9B-C813FA21A07A}"/>
              </a:ext>
            </a:extLst>
          </p:cNvPr>
          <p:cNvPicPr>
            <a:picLocks noChangeAspect="1"/>
          </p:cNvPicPr>
          <p:nvPr/>
        </p:nvPicPr>
        <p:blipFill rotWithShape="1">
          <a:blip r:embed="rId3">
            <a:extLst>
              <a:ext uri="{28A0092B-C50C-407E-A947-70E740481C1C}">
                <a14:useLocalDpi xmlns:a14="http://schemas.microsoft.com/office/drawing/2010/main" val="0"/>
              </a:ext>
            </a:extLst>
          </a:blip>
          <a:srcRect l="19553" r="9083"/>
          <a:stretch/>
        </p:blipFill>
        <p:spPr>
          <a:xfrm>
            <a:off x="7131136" y="3025318"/>
            <a:ext cx="2718486" cy="1751056"/>
          </a:xfrm>
          <a:prstGeom prst="rect">
            <a:avLst/>
          </a:prstGeom>
        </p:spPr>
      </p:pic>
      <p:pic>
        <p:nvPicPr>
          <p:cNvPr id="9" name="Picture 8">
            <a:extLst>
              <a:ext uri="{FF2B5EF4-FFF2-40B4-BE49-F238E27FC236}">
                <a16:creationId xmlns:a16="http://schemas.microsoft.com/office/drawing/2014/main" id="{9DCA32CC-4A0D-4646-A234-E0400650C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0877" y="4929521"/>
            <a:ext cx="2718745" cy="1751056"/>
          </a:xfrm>
          <a:prstGeom prst="rect">
            <a:avLst/>
          </a:prstGeom>
        </p:spPr>
      </p:pic>
    </p:spTree>
    <p:extLst>
      <p:ext uri="{BB962C8B-B14F-4D97-AF65-F5344CB8AC3E}">
        <p14:creationId xmlns:p14="http://schemas.microsoft.com/office/powerpoint/2010/main" val="413958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Who Popularized It?</a:t>
            </a:r>
          </a:p>
        </p:txBody>
      </p:sp>
      <p:sp>
        <p:nvSpPr>
          <p:cNvPr id="3" name="Content Placeholder 2"/>
          <p:cNvSpPr>
            <a:spLocks noGrp="1"/>
          </p:cNvSpPr>
          <p:nvPr>
            <p:ph idx="1"/>
          </p:nvPr>
        </p:nvSpPr>
        <p:spPr>
          <a:xfrm>
            <a:off x="2117124" y="3144796"/>
            <a:ext cx="8229600" cy="2007972"/>
          </a:xfrm>
        </p:spPr>
        <p:txBody>
          <a:bodyPr>
            <a:normAutofit fontScale="92500" lnSpcReduction="10000"/>
          </a:bodyPr>
          <a:lstStyle/>
          <a:p>
            <a:pPr marL="0" indent="0">
              <a:buNone/>
            </a:pPr>
            <a:r>
              <a:rPr lang="en-US" sz="2400" b="1" dirty="0">
                <a:solidFill>
                  <a:srgbClr val="C00000"/>
                </a:solidFill>
              </a:rPr>
              <a:t>Now let’s talk about who popularized(publicize) this term?</a:t>
            </a:r>
          </a:p>
          <a:p>
            <a:pPr marL="0" indent="0">
              <a:buNone/>
            </a:pPr>
            <a:endParaRPr lang="en-US" sz="2400" b="1" dirty="0">
              <a:solidFill>
                <a:srgbClr val="C00000"/>
              </a:solidFill>
            </a:endParaRPr>
          </a:p>
          <a:p>
            <a:pPr marL="0" indent="0">
              <a:buNone/>
            </a:pPr>
            <a:r>
              <a:rPr lang="en-US" sz="2500" dirty="0">
                <a:solidFill>
                  <a:schemeClr val="tx1"/>
                </a:solidFill>
              </a:rPr>
              <a:t>The word "altruism" was popularized (and possibly coined) by the </a:t>
            </a:r>
            <a:r>
              <a:rPr lang="en-US" sz="2500" b="1" dirty="0">
                <a:solidFill>
                  <a:srgbClr val="FF0000"/>
                </a:solidFill>
              </a:rPr>
              <a:t>French philosopher August Comte in French</a:t>
            </a:r>
            <a:r>
              <a:rPr lang="en-US" sz="2500" dirty="0">
                <a:solidFill>
                  <a:schemeClr val="tx1"/>
                </a:solidFill>
              </a:rPr>
              <a:t>, as altruism which means “other people” or “somebody else”. </a:t>
            </a:r>
          </a:p>
          <a:p>
            <a:pPr marL="0" indent="0">
              <a:buNone/>
            </a:pPr>
            <a:endParaRPr lang="en-US" b="1" dirty="0">
              <a:solidFill>
                <a:schemeClr val="accent3">
                  <a:lumMod val="50000"/>
                </a:schemeClr>
              </a:solidFill>
            </a:endParaRPr>
          </a:p>
          <a:p>
            <a:pPr marL="0" indent="0">
              <a:buNone/>
            </a:pPr>
            <a:endParaRPr lang="en-US" b="1" dirty="0">
              <a:solidFill>
                <a:schemeClr val="accent3">
                  <a:lumMod val="50000"/>
                </a:schemeClr>
              </a:solidFill>
            </a:endParaRPr>
          </a:p>
        </p:txBody>
      </p:sp>
    </p:spTree>
    <p:extLst>
      <p:ext uri="{BB962C8B-B14F-4D97-AF65-F5344CB8AC3E}">
        <p14:creationId xmlns:p14="http://schemas.microsoft.com/office/powerpoint/2010/main" val="1342281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57CF-17AF-4C1B-86A4-22E90F06087E}"/>
              </a:ext>
            </a:extLst>
          </p:cNvPr>
          <p:cNvSpPr>
            <a:spLocks noGrp="1"/>
          </p:cNvSpPr>
          <p:nvPr>
            <p:ph type="title"/>
          </p:nvPr>
        </p:nvSpPr>
        <p:spPr>
          <a:xfrm>
            <a:off x="2577125" y="2834640"/>
            <a:ext cx="7729728" cy="1188720"/>
          </a:xfrm>
        </p:spPr>
        <p:txBody>
          <a:bodyPr/>
          <a:lstStyle/>
          <a:p>
            <a:r>
              <a:rPr lang="en-US" sz="2800" cap="none" dirty="0"/>
              <a:t>Negative State Relief Model</a:t>
            </a:r>
            <a:endParaRPr lang="en-US" cap="none" dirty="0"/>
          </a:p>
        </p:txBody>
      </p:sp>
    </p:spTree>
    <p:extLst>
      <p:ext uri="{BB962C8B-B14F-4D97-AF65-F5344CB8AC3E}">
        <p14:creationId xmlns:p14="http://schemas.microsoft.com/office/powerpoint/2010/main" val="296093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295F87-5AF1-40A9-B7B0-77BADE865735}"/>
              </a:ext>
            </a:extLst>
          </p:cNvPr>
          <p:cNvSpPr>
            <a:spLocks noGrp="1"/>
          </p:cNvSpPr>
          <p:nvPr>
            <p:ph idx="1"/>
          </p:nvPr>
        </p:nvSpPr>
        <p:spPr>
          <a:xfrm>
            <a:off x="732158" y="1544594"/>
            <a:ext cx="11281718" cy="4282463"/>
          </a:xfrm>
        </p:spPr>
        <p:txBody>
          <a:bodyPr>
            <a:noAutofit/>
          </a:bodyPr>
          <a:lstStyle/>
          <a:p>
            <a:pPr marL="0" indent="0">
              <a:buNone/>
            </a:pPr>
            <a:endParaRPr lang="en-US" sz="2400"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If someone, did you a favor</a:t>
            </a:r>
            <a:r>
              <a:rPr lang="en-US" sz="2400" dirty="0">
                <a:latin typeface="Calibri" panose="020F0502020204030204" pitchFamily="34" charset="0"/>
                <a:cs typeface="Calibri" panose="020F0502020204030204" pitchFamily="34" charset="0"/>
              </a:rPr>
              <a:t>—something big, something you couldn’t do</a:t>
            </a:r>
          </a:p>
          <a:p>
            <a:pPr marL="0" indent="0">
              <a:buNone/>
            </a:pPr>
            <a:r>
              <a:rPr lang="en-US" sz="2400" dirty="0">
                <a:latin typeface="Calibri" panose="020F0502020204030204" pitchFamily="34" charset="0"/>
                <a:cs typeface="Calibri" panose="020F0502020204030204" pitchFamily="34" charset="0"/>
              </a:rPr>
              <a:t> on your own—and instead of paying it back, you </a:t>
            </a:r>
            <a:r>
              <a:rPr lang="en-US" sz="2400" b="1" dirty="0">
                <a:latin typeface="Calibri" panose="020F0502020204030204" pitchFamily="34" charset="0"/>
                <a:cs typeface="Calibri" panose="020F0502020204030204" pitchFamily="34" charset="0"/>
              </a:rPr>
              <a:t>paid it forward to </a:t>
            </a:r>
          </a:p>
          <a:p>
            <a:pPr marL="0" indent="0">
              <a:buNone/>
            </a:pPr>
            <a:r>
              <a:rPr lang="en-US" sz="2400" b="1" dirty="0">
                <a:latin typeface="Calibri" panose="020F0502020204030204" pitchFamily="34" charset="0"/>
                <a:cs typeface="Calibri" panose="020F0502020204030204" pitchFamily="34" charset="0"/>
              </a:rPr>
              <a:t>three people</a:t>
            </a:r>
            <a:r>
              <a:rPr lang="en-US" sz="2400" dirty="0">
                <a:latin typeface="Calibri" panose="020F0502020204030204" pitchFamily="34" charset="0"/>
                <a:cs typeface="Calibri" panose="020F0502020204030204" pitchFamily="34" charset="0"/>
              </a:rPr>
              <a:t> … And then the next day, they each paid it forward to three </a:t>
            </a:r>
          </a:p>
          <a:p>
            <a:pPr marL="0" indent="0">
              <a:buNone/>
            </a:pPr>
            <a:r>
              <a:rPr lang="en-US" sz="2400" dirty="0">
                <a:latin typeface="Calibri" panose="020F0502020204030204" pitchFamily="34" charset="0"/>
                <a:cs typeface="Calibri" panose="020F0502020204030204" pitchFamily="34" charset="0"/>
              </a:rPr>
              <a:t>more … And the day after that, those 27 people each paid it forward to another three … And each day everyone in turn paid it forward to three more people … In two weeks, that comes to </a:t>
            </a:r>
            <a:r>
              <a:rPr lang="en-US" sz="2400" b="1" dirty="0">
                <a:latin typeface="Calibri" panose="020F0502020204030204" pitchFamily="34" charset="0"/>
                <a:cs typeface="Calibri" panose="020F0502020204030204" pitchFamily="34" charset="0"/>
              </a:rPr>
              <a:t>4,782,969</a:t>
            </a:r>
            <a:r>
              <a:rPr lang="en-US" sz="2400" dirty="0">
                <a:latin typeface="Calibri" panose="020F0502020204030204" pitchFamily="34" charset="0"/>
                <a:cs typeface="Calibri" panose="020F0502020204030204" pitchFamily="34" charset="0"/>
              </a:rPr>
              <a:t> people.</a:t>
            </a:r>
          </a:p>
        </p:txBody>
      </p:sp>
      <p:pic>
        <p:nvPicPr>
          <p:cNvPr id="4" name="Picture 3">
            <a:extLst>
              <a:ext uri="{FF2B5EF4-FFF2-40B4-BE49-F238E27FC236}">
                <a16:creationId xmlns:a16="http://schemas.microsoft.com/office/drawing/2014/main" id="{6FE1C298-725F-4941-9904-88221226C0AF}"/>
              </a:ext>
            </a:extLst>
          </p:cNvPr>
          <p:cNvPicPr>
            <a:picLocks noChangeAspect="1"/>
          </p:cNvPicPr>
          <p:nvPr/>
        </p:nvPicPr>
        <p:blipFill rotWithShape="1">
          <a:blip r:embed="rId2">
            <a:extLst>
              <a:ext uri="{28A0092B-C50C-407E-A947-70E740481C1C}">
                <a14:useLocalDpi xmlns:a14="http://schemas.microsoft.com/office/drawing/2010/main" val="0"/>
              </a:ext>
            </a:extLst>
          </a:blip>
          <a:srcRect l="16176" t="17639" r="18082" b="41261"/>
          <a:stretch/>
        </p:blipFill>
        <p:spPr>
          <a:xfrm>
            <a:off x="4861262" y="4319000"/>
            <a:ext cx="6598580" cy="2328934"/>
          </a:xfrm>
          <a:prstGeom prst="rect">
            <a:avLst/>
          </a:prstGeom>
        </p:spPr>
      </p:pic>
      <p:pic>
        <p:nvPicPr>
          <p:cNvPr id="6" name="Picture 5">
            <a:extLst>
              <a:ext uri="{FF2B5EF4-FFF2-40B4-BE49-F238E27FC236}">
                <a16:creationId xmlns:a16="http://schemas.microsoft.com/office/drawing/2014/main" id="{AEB87681-165D-4504-9CAD-AFD6CFE1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7207" y="210066"/>
            <a:ext cx="1886669" cy="1796437"/>
          </a:xfrm>
          <a:prstGeom prst="rect">
            <a:avLst/>
          </a:prstGeom>
        </p:spPr>
      </p:pic>
      <p:sp>
        <p:nvSpPr>
          <p:cNvPr id="7" name="Title 1">
            <a:extLst>
              <a:ext uri="{FF2B5EF4-FFF2-40B4-BE49-F238E27FC236}">
                <a16:creationId xmlns:a16="http://schemas.microsoft.com/office/drawing/2014/main" id="{692ED0FD-ECAA-4800-87D4-62CE5FDA1274}"/>
              </a:ext>
            </a:extLst>
          </p:cNvPr>
          <p:cNvSpPr>
            <a:spLocks noGrp="1"/>
          </p:cNvSpPr>
          <p:nvPr>
            <p:ph type="title"/>
          </p:nvPr>
        </p:nvSpPr>
        <p:spPr>
          <a:xfrm>
            <a:off x="732158" y="355874"/>
            <a:ext cx="7729728" cy="1188720"/>
          </a:xfrm>
        </p:spPr>
        <p:txBody>
          <a:bodyPr/>
          <a:lstStyle/>
          <a:p>
            <a:r>
              <a:rPr lang="en-US" cap="none" dirty="0"/>
              <a:t>Help Chain</a:t>
            </a:r>
          </a:p>
        </p:txBody>
      </p:sp>
    </p:spTree>
    <p:extLst>
      <p:ext uri="{BB962C8B-B14F-4D97-AF65-F5344CB8AC3E}">
        <p14:creationId xmlns:p14="http://schemas.microsoft.com/office/powerpoint/2010/main" val="145151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016DA-A16D-4B38-B9AB-D219B243C700}"/>
              </a:ext>
            </a:extLst>
          </p:cNvPr>
          <p:cNvSpPr>
            <a:spLocks noGrp="1"/>
          </p:cNvSpPr>
          <p:nvPr>
            <p:ph type="title"/>
          </p:nvPr>
        </p:nvSpPr>
        <p:spPr>
          <a:xfrm>
            <a:off x="769620" y="1114046"/>
            <a:ext cx="4486656" cy="1141497"/>
          </a:xfrm>
        </p:spPr>
        <p:txBody>
          <a:bodyPr>
            <a:normAutofit/>
          </a:bodyPr>
          <a:lstStyle/>
          <a:p>
            <a:r>
              <a:rPr lang="en-US" sz="3200" dirty="0"/>
              <a:t>Pay it forward</a:t>
            </a:r>
          </a:p>
        </p:txBody>
      </p:sp>
      <p:pic>
        <p:nvPicPr>
          <p:cNvPr id="10" name="Content Placeholder 9">
            <a:extLst>
              <a:ext uri="{FF2B5EF4-FFF2-40B4-BE49-F238E27FC236}">
                <a16:creationId xmlns:a16="http://schemas.microsoft.com/office/drawing/2014/main" id="{57A080D4-2A63-4769-9A81-CD7DD29498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5726" y="463197"/>
            <a:ext cx="4858900" cy="5931605"/>
          </a:xfrm>
        </p:spPr>
      </p:pic>
      <p:sp>
        <p:nvSpPr>
          <p:cNvPr id="4" name="Text Placeholder 3">
            <a:extLst>
              <a:ext uri="{FF2B5EF4-FFF2-40B4-BE49-F238E27FC236}">
                <a16:creationId xmlns:a16="http://schemas.microsoft.com/office/drawing/2014/main" id="{FFD268B6-82AC-4E32-9784-F626B615670B}"/>
              </a:ext>
            </a:extLst>
          </p:cNvPr>
          <p:cNvSpPr>
            <a:spLocks noGrp="1"/>
          </p:cNvSpPr>
          <p:nvPr>
            <p:ph type="body" sz="half" idx="2"/>
          </p:nvPr>
        </p:nvSpPr>
        <p:spPr>
          <a:xfrm>
            <a:off x="916707" y="2967227"/>
            <a:ext cx="4339569" cy="2194036"/>
          </a:xfrm>
        </p:spPr>
        <p:txBody>
          <a:bodyPr>
            <a:normAutofit/>
          </a:bodyPr>
          <a:lstStyle/>
          <a:p>
            <a:r>
              <a:rPr lang="en-US" sz="3600" dirty="0">
                <a:solidFill>
                  <a:srgbClr val="FF0000"/>
                </a:solidFill>
              </a:rPr>
              <a:t>Author: </a:t>
            </a:r>
          </a:p>
          <a:p>
            <a:r>
              <a:rPr lang="en-US" sz="3600" dirty="0">
                <a:solidFill>
                  <a:schemeClr val="tx1"/>
                </a:solidFill>
              </a:rPr>
              <a:t>Catherine Ryan Hyde</a:t>
            </a:r>
          </a:p>
        </p:txBody>
      </p:sp>
    </p:spTree>
    <p:extLst>
      <p:ext uri="{BB962C8B-B14F-4D97-AF65-F5344CB8AC3E}">
        <p14:creationId xmlns:p14="http://schemas.microsoft.com/office/powerpoint/2010/main" val="1959375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57CF-17AF-4C1B-86A4-22E90F06087E}"/>
              </a:ext>
            </a:extLst>
          </p:cNvPr>
          <p:cNvSpPr>
            <a:spLocks noGrp="1"/>
          </p:cNvSpPr>
          <p:nvPr>
            <p:ph type="title"/>
          </p:nvPr>
        </p:nvSpPr>
        <p:spPr>
          <a:xfrm>
            <a:off x="2231136" y="2834640"/>
            <a:ext cx="7729728" cy="1188720"/>
          </a:xfrm>
        </p:spPr>
        <p:txBody>
          <a:bodyPr>
            <a:normAutofit/>
          </a:bodyPr>
          <a:lstStyle/>
          <a:p>
            <a:r>
              <a:rPr lang="en-US" sz="3600" cap="none" dirty="0"/>
              <a:t>Story Time</a:t>
            </a:r>
          </a:p>
        </p:txBody>
      </p:sp>
    </p:spTree>
    <p:extLst>
      <p:ext uri="{BB962C8B-B14F-4D97-AF65-F5344CB8AC3E}">
        <p14:creationId xmlns:p14="http://schemas.microsoft.com/office/powerpoint/2010/main" val="2256984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5C6A-6934-4B53-95ED-AC826D6880A4}"/>
              </a:ext>
            </a:extLst>
          </p:cNvPr>
          <p:cNvSpPr>
            <a:spLocks noGrp="1"/>
          </p:cNvSpPr>
          <p:nvPr>
            <p:ph type="title"/>
          </p:nvPr>
        </p:nvSpPr>
        <p:spPr>
          <a:xfrm>
            <a:off x="2857500" y="2804366"/>
            <a:ext cx="6477000" cy="1249268"/>
          </a:xfrm>
        </p:spPr>
        <p:txBody>
          <a:bodyPr/>
          <a:lstStyle/>
          <a:p>
            <a:r>
              <a:rPr lang="en-US" cap="none" dirty="0"/>
              <a:t>Why accepted?</a:t>
            </a:r>
          </a:p>
        </p:txBody>
      </p:sp>
    </p:spTree>
    <p:extLst>
      <p:ext uri="{BB962C8B-B14F-4D97-AF65-F5344CB8AC3E}">
        <p14:creationId xmlns:p14="http://schemas.microsoft.com/office/powerpoint/2010/main" val="2987742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C0D52B-9CDD-4688-A05D-0653A214B176}"/>
              </a:ext>
            </a:extLst>
          </p:cNvPr>
          <p:cNvPicPr>
            <a:picLocks noChangeAspect="1"/>
          </p:cNvPicPr>
          <p:nvPr/>
        </p:nvPicPr>
        <p:blipFill rotWithShape="1">
          <a:blip r:embed="rId2">
            <a:extLst>
              <a:ext uri="{28A0092B-C50C-407E-A947-70E740481C1C}">
                <a14:useLocalDpi xmlns:a14="http://schemas.microsoft.com/office/drawing/2010/main" val="0"/>
              </a:ext>
            </a:extLst>
          </a:blip>
          <a:srcRect l="16037" t="4144" r="15405" b="12252"/>
          <a:stretch/>
        </p:blipFill>
        <p:spPr>
          <a:xfrm>
            <a:off x="2768317" y="562232"/>
            <a:ext cx="6268995" cy="5733535"/>
          </a:xfrm>
          <a:prstGeom prst="rect">
            <a:avLst/>
          </a:prstGeom>
        </p:spPr>
      </p:pic>
    </p:spTree>
    <p:extLst>
      <p:ext uri="{BB962C8B-B14F-4D97-AF65-F5344CB8AC3E}">
        <p14:creationId xmlns:p14="http://schemas.microsoft.com/office/powerpoint/2010/main" val="1891765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BDE7-1024-4C4A-8AE8-CD4525F5F7EA}"/>
              </a:ext>
            </a:extLst>
          </p:cNvPr>
          <p:cNvSpPr>
            <a:spLocks noGrp="1"/>
          </p:cNvSpPr>
          <p:nvPr>
            <p:ph type="ctrTitle"/>
          </p:nvPr>
        </p:nvSpPr>
        <p:spPr>
          <a:xfrm>
            <a:off x="1451919" y="862732"/>
            <a:ext cx="8991600" cy="1645920"/>
          </a:xfrm>
        </p:spPr>
        <p:txBody>
          <a:bodyPr>
            <a:normAutofit/>
          </a:bodyPr>
          <a:lstStyle/>
          <a:p>
            <a:r>
              <a:rPr lang="en-US" sz="4800" dirty="0"/>
              <a:t>Importance</a:t>
            </a:r>
          </a:p>
        </p:txBody>
      </p:sp>
      <p:sp>
        <p:nvSpPr>
          <p:cNvPr id="3" name="Subtitle 2">
            <a:extLst>
              <a:ext uri="{FF2B5EF4-FFF2-40B4-BE49-F238E27FC236}">
                <a16:creationId xmlns:a16="http://schemas.microsoft.com/office/drawing/2014/main" id="{061F573E-F044-4B8E-8F64-FE082E256F67}"/>
              </a:ext>
            </a:extLst>
          </p:cNvPr>
          <p:cNvSpPr>
            <a:spLocks noGrp="1"/>
          </p:cNvSpPr>
          <p:nvPr>
            <p:ph type="subTitle" idx="1"/>
          </p:nvPr>
        </p:nvSpPr>
        <p:spPr>
          <a:xfrm>
            <a:off x="2695194" y="3932414"/>
            <a:ext cx="6801612" cy="1239894"/>
          </a:xfrm>
        </p:spPr>
        <p:txBody>
          <a:bodyPr>
            <a:noAutofit/>
          </a:bodyPr>
          <a:lstStyle/>
          <a:p>
            <a:r>
              <a:rPr lang="en-US" sz="3600" dirty="0">
                <a:solidFill>
                  <a:schemeClr val="bg1"/>
                </a:solidFill>
              </a:rPr>
              <a:t>Abu Hurairah</a:t>
            </a:r>
          </a:p>
          <a:p>
            <a:r>
              <a:rPr lang="en-US" sz="3600" dirty="0">
                <a:solidFill>
                  <a:schemeClr val="bg1"/>
                </a:solidFill>
              </a:rPr>
              <a:t> Bsef19a545</a:t>
            </a:r>
          </a:p>
        </p:txBody>
      </p:sp>
    </p:spTree>
    <p:extLst>
      <p:ext uri="{BB962C8B-B14F-4D97-AF65-F5344CB8AC3E}">
        <p14:creationId xmlns:p14="http://schemas.microsoft.com/office/powerpoint/2010/main" val="318655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DF02-CBE2-4A48-A618-9F2BD3D5FE38}"/>
              </a:ext>
            </a:extLst>
          </p:cNvPr>
          <p:cNvSpPr>
            <a:spLocks noGrp="1"/>
          </p:cNvSpPr>
          <p:nvPr>
            <p:ph type="title"/>
          </p:nvPr>
        </p:nvSpPr>
        <p:spPr>
          <a:xfrm>
            <a:off x="1470738" y="1149179"/>
            <a:ext cx="9250524" cy="1223876"/>
          </a:xfrm>
        </p:spPr>
        <p:txBody>
          <a:bodyPr>
            <a:normAutofit/>
          </a:bodyPr>
          <a:lstStyle/>
          <a:p>
            <a:r>
              <a:rPr lang="en-US" sz="2500" dirty="0"/>
              <a:t>Importance Of altruism</a:t>
            </a:r>
            <a:endParaRPr lang="en-PK" sz="2500" dirty="0"/>
          </a:p>
        </p:txBody>
      </p:sp>
      <p:sp>
        <p:nvSpPr>
          <p:cNvPr id="3" name="Content Placeholder 2">
            <a:extLst>
              <a:ext uri="{FF2B5EF4-FFF2-40B4-BE49-F238E27FC236}">
                <a16:creationId xmlns:a16="http://schemas.microsoft.com/office/drawing/2014/main" id="{BD83D50E-A083-420B-BEB6-FB71AAEE0E66}"/>
              </a:ext>
            </a:extLst>
          </p:cNvPr>
          <p:cNvSpPr>
            <a:spLocks noGrp="1"/>
          </p:cNvSpPr>
          <p:nvPr>
            <p:ph idx="1"/>
          </p:nvPr>
        </p:nvSpPr>
        <p:spPr>
          <a:xfrm>
            <a:off x="1338365" y="3570798"/>
            <a:ext cx="9515270" cy="1829104"/>
          </a:xfrm>
        </p:spPr>
        <p:txBody>
          <a:bodyPr>
            <a:noAutofit/>
          </a:bodyPr>
          <a:lstStyle/>
          <a:p>
            <a:pPr marL="457200" marR="0" indent="0">
              <a:lnSpc>
                <a:spcPct val="107000"/>
              </a:lnSpc>
              <a:spcBef>
                <a:spcPts val="0"/>
              </a:spcBef>
              <a:spcAft>
                <a:spcPts val="0"/>
              </a:spcAft>
              <a:buNone/>
            </a:pPr>
            <a:r>
              <a:rPr lang="en-US" sz="2500" dirty="0"/>
              <a:t>Altruism brings more meaning to our lives. When we see people helping each other, it inspires us to do the same. It reminds us that we’re not alone. </a:t>
            </a:r>
            <a:endParaRPr lang="en-PK" sz="2500" dirty="0"/>
          </a:p>
        </p:txBody>
      </p:sp>
      <p:pic>
        <p:nvPicPr>
          <p:cNvPr id="5" name="Picture 4">
            <a:extLst>
              <a:ext uri="{FF2B5EF4-FFF2-40B4-BE49-F238E27FC236}">
                <a16:creationId xmlns:a16="http://schemas.microsoft.com/office/drawing/2014/main" id="{E9D61088-5D0A-4260-8FAF-D7BBB8E1A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135" y="4908721"/>
            <a:ext cx="2857500" cy="1600200"/>
          </a:xfrm>
          <a:prstGeom prst="rect">
            <a:avLst/>
          </a:prstGeom>
        </p:spPr>
      </p:pic>
    </p:spTree>
    <p:extLst>
      <p:ext uri="{BB962C8B-B14F-4D97-AF65-F5344CB8AC3E}">
        <p14:creationId xmlns:p14="http://schemas.microsoft.com/office/powerpoint/2010/main" val="3290144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114F-D499-4629-9D5F-ABD1EF343667}"/>
              </a:ext>
            </a:extLst>
          </p:cNvPr>
          <p:cNvSpPr>
            <a:spLocks noGrp="1"/>
          </p:cNvSpPr>
          <p:nvPr>
            <p:ph type="title"/>
          </p:nvPr>
        </p:nvSpPr>
        <p:spPr>
          <a:xfrm>
            <a:off x="1336824" y="976184"/>
            <a:ext cx="9515173" cy="1220890"/>
          </a:xfrm>
        </p:spPr>
        <p:txBody>
          <a:bodyPr/>
          <a:lstStyle/>
          <a:p>
            <a:r>
              <a:rPr lang="en-US" sz="2500" dirty="0"/>
              <a:t>Importance</a:t>
            </a:r>
            <a:r>
              <a:rPr lang="en-US" sz="3600" b="1" i="1" dirty="0"/>
              <a:t> </a:t>
            </a:r>
            <a:r>
              <a:rPr lang="en-US" sz="2500" dirty="0"/>
              <a:t>Of altruism</a:t>
            </a:r>
            <a:endParaRPr lang="en-PK" sz="2500" dirty="0"/>
          </a:p>
        </p:txBody>
      </p:sp>
      <p:sp>
        <p:nvSpPr>
          <p:cNvPr id="3" name="Content Placeholder 2">
            <a:extLst>
              <a:ext uri="{FF2B5EF4-FFF2-40B4-BE49-F238E27FC236}">
                <a16:creationId xmlns:a16="http://schemas.microsoft.com/office/drawing/2014/main" id="{DC102462-883B-4949-91B5-E0E5EBCE0E0E}"/>
              </a:ext>
            </a:extLst>
          </p:cNvPr>
          <p:cNvSpPr>
            <a:spLocks noGrp="1"/>
          </p:cNvSpPr>
          <p:nvPr>
            <p:ph idx="1"/>
          </p:nvPr>
        </p:nvSpPr>
        <p:spPr>
          <a:xfrm>
            <a:off x="1141412" y="2823645"/>
            <a:ext cx="9905999" cy="1610132"/>
          </a:xfrm>
        </p:spPr>
        <p:txBody>
          <a:bodyPr>
            <a:noAutofit/>
          </a:bodyPr>
          <a:lstStyle/>
          <a:p>
            <a:pPr marL="457200" indent="0">
              <a:lnSpc>
                <a:spcPct val="117000"/>
              </a:lnSpc>
              <a:spcBef>
                <a:spcPts val="0"/>
              </a:spcBef>
              <a:buNone/>
            </a:pPr>
            <a:r>
              <a:rPr lang="en-US" sz="2400" dirty="0"/>
              <a:t>It is essential to have altruism in our lives so that our community can thrive and succeed as a whole. Without altruism, a community does not prosper together. This lack of altruistic efforts towards a better community will result in a selfish society spiraling into disaster. Here are some other reasons, why altruism is important?</a:t>
            </a:r>
            <a:endParaRPr lang="en-PK" sz="2400" dirty="0"/>
          </a:p>
          <a:p>
            <a:pPr marL="0" indent="0">
              <a:buNone/>
            </a:pPr>
            <a:endParaRPr lang="en-PK" sz="2400" dirty="0"/>
          </a:p>
        </p:txBody>
      </p:sp>
      <p:pic>
        <p:nvPicPr>
          <p:cNvPr id="5" name="Picture 4">
            <a:extLst>
              <a:ext uri="{FF2B5EF4-FFF2-40B4-BE49-F238E27FC236}">
                <a16:creationId xmlns:a16="http://schemas.microsoft.com/office/drawing/2014/main" id="{96F37819-E264-4F76-8728-12CC9F002F4D}"/>
              </a:ext>
            </a:extLst>
          </p:cNvPr>
          <p:cNvPicPr>
            <a:picLocks noChangeAspect="1"/>
          </p:cNvPicPr>
          <p:nvPr/>
        </p:nvPicPr>
        <p:blipFill rotWithShape="1">
          <a:blip r:embed="rId2">
            <a:extLst>
              <a:ext uri="{28A0092B-C50C-407E-A947-70E740481C1C}">
                <a14:useLocalDpi xmlns:a14="http://schemas.microsoft.com/office/drawing/2010/main" val="0"/>
              </a:ext>
            </a:extLst>
          </a:blip>
          <a:srcRect l="-482" t="37065" r="482" b="-1215"/>
          <a:stretch/>
        </p:blipFill>
        <p:spPr>
          <a:xfrm>
            <a:off x="8289772" y="5060348"/>
            <a:ext cx="2562225" cy="1304539"/>
          </a:xfrm>
          <a:prstGeom prst="rect">
            <a:avLst/>
          </a:prstGeom>
        </p:spPr>
      </p:pic>
    </p:spTree>
    <p:extLst>
      <p:ext uri="{BB962C8B-B14F-4D97-AF65-F5344CB8AC3E}">
        <p14:creationId xmlns:p14="http://schemas.microsoft.com/office/powerpoint/2010/main" val="2323815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7655-CE22-4E87-AB20-894DE96FDEE7}"/>
              </a:ext>
            </a:extLst>
          </p:cNvPr>
          <p:cNvSpPr>
            <a:spLocks noGrp="1"/>
          </p:cNvSpPr>
          <p:nvPr>
            <p:ph type="title"/>
          </p:nvPr>
        </p:nvSpPr>
        <p:spPr>
          <a:xfrm>
            <a:off x="1141413" y="618518"/>
            <a:ext cx="9905998" cy="1040161"/>
          </a:xfrm>
        </p:spPr>
        <p:txBody>
          <a:bodyPr>
            <a:normAutofit/>
          </a:bodyPr>
          <a:lstStyle/>
          <a:p>
            <a:r>
              <a:rPr lang="en-US" sz="2500" dirty="0"/>
              <a:t>How Altruism in Society is Important</a:t>
            </a:r>
            <a:r>
              <a:rPr lang="en-US" sz="2800" b="1" i="1" dirty="0">
                <a:effectLst/>
                <a:latin typeface="Arial" panose="020B0604020202020204" pitchFamily="34" charset="0"/>
                <a:ea typeface="Calibri" panose="020F0502020204030204" pitchFamily="34" charset="0"/>
                <a:cs typeface="Times New Roman" panose="02020603050405020304" pitchFamily="18" charset="0"/>
              </a:rPr>
              <a:t>?</a:t>
            </a:r>
            <a:endParaRPr lang="en-PK" sz="4800" b="1" i="1" dirty="0"/>
          </a:p>
        </p:txBody>
      </p:sp>
      <p:sp>
        <p:nvSpPr>
          <p:cNvPr id="3" name="Content Placeholder 2">
            <a:extLst>
              <a:ext uri="{FF2B5EF4-FFF2-40B4-BE49-F238E27FC236}">
                <a16:creationId xmlns:a16="http://schemas.microsoft.com/office/drawing/2014/main" id="{DAFBCF40-F2A9-433F-8AAC-9DC7FC25896B}"/>
              </a:ext>
            </a:extLst>
          </p:cNvPr>
          <p:cNvSpPr>
            <a:spLocks noGrp="1"/>
          </p:cNvSpPr>
          <p:nvPr>
            <p:ph idx="1"/>
          </p:nvPr>
        </p:nvSpPr>
        <p:spPr>
          <a:xfrm>
            <a:off x="1141412" y="2249487"/>
            <a:ext cx="9905999" cy="2322513"/>
          </a:xfrm>
        </p:spPr>
        <p:txBody>
          <a:bodyPr>
            <a:noAutofit/>
          </a:bodyPr>
          <a:lstStyle/>
          <a:p>
            <a:pPr marR="0" indent="0" algn="just">
              <a:lnSpc>
                <a:spcPct val="107000"/>
              </a:lnSpc>
              <a:spcBef>
                <a:spcPts val="0"/>
              </a:spcBef>
              <a:spcAft>
                <a:spcPts val="0"/>
              </a:spcAft>
              <a:buNone/>
            </a:pPr>
            <a:r>
              <a:rPr lang="en-US" sz="2000" b="1" i="1"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t>There’s no one in the society who can achieve some thing bigger individually. Human Beings are dependent on each other, by nature, in order to survive. In this modern world of selfishness no one cares about others. Every person in this world is trying to get fame even the society may be ruined, he/she won't care about it. In order to overcome these things, we have to be more cooperative, altruistic, compassionate, and trustworthy to make an Altruistic society.</a:t>
            </a:r>
            <a:endParaRPr lang="en-PK" sz="2400" dirty="0"/>
          </a:p>
          <a:p>
            <a:pPr marR="0" indent="0">
              <a:lnSpc>
                <a:spcPct val="107000"/>
              </a:lnSpc>
              <a:spcBef>
                <a:spcPts val="0"/>
              </a:spcBef>
              <a:spcAft>
                <a:spcPts val="800"/>
              </a:spcAft>
              <a:buNone/>
            </a:pPr>
            <a:r>
              <a:rPr lang="en-US" sz="2200" dirty="0"/>
              <a:t>	</a:t>
            </a:r>
            <a:endParaRPr lang="en-PK" sz="2200" dirty="0"/>
          </a:p>
        </p:txBody>
      </p:sp>
      <p:pic>
        <p:nvPicPr>
          <p:cNvPr id="5" name="Picture 4">
            <a:extLst>
              <a:ext uri="{FF2B5EF4-FFF2-40B4-BE49-F238E27FC236}">
                <a16:creationId xmlns:a16="http://schemas.microsoft.com/office/drawing/2014/main" id="{ADE771A1-4FE4-441F-BD12-CF760442A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6813" y="5162808"/>
            <a:ext cx="2960598" cy="1435700"/>
          </a:xfrm>
          <a:prstGeom prst="rect">
            <a:avLst/>
          </a:prstGeom>
        </p:spPr>
      </p:pic>
    </p:spTree>
    <p:extLst>
      <p:ext uri="{BB962C8B-B14F-4D97-AF65-F5344CB8AC3E}">
        <p14:creationId xmlns:p14="http://schemas.microsoft.com/office/powerpoint/2010/main" val="1691059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994" y="346610"/>
            <a:ext cx="7729728" cy="1188720"/>
          </a:xfrm>
        </p:spPr>
        <p:txBody>
          <a:bodyPr/>
          <a:lstStyle/>
          <a:p>
            <a:r>
              <a:rPr lang="en-US" dirty="0">
                <a:solidFill>
                  <a:schemeClr val="tx1"/>
                </a:solidFill>
              </a:rPr>
              <a:t>Daily</a:t>
            </a:r>
            <a:r>
              <a:rPr lang="en-US" dirty="0">
                <a:solidFill>
                  <a:schemeClr val="accent4">
                    <a:lumMod val="75000"/>
                  </a:schemeClr>
                </a:solidFill>
                <a:latin typeface="Copperplate Gothic Bold" pitchFamily="34" charset="0"/>
              </a:rPr>
              <a:t> </a:t>
            </a:r>
            <a:r>
              <a:rPr lang="en-US" dirty="0">
                <a:solidFill>
                  <a:schemeClr val="tx1"/>
                </a:solidFill>
              </a:rPr>
              <a:t>life examples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97079" y="1633153"/>
            <a:ext cx="3352800" cy="22860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4414" y="1633153"/>
            <a:ext cx="3276600" cy="2286000"/>
          </a:xfrm>
          <a:prstGeom prst="rect">
            <a:avLst/>
          </a:prstGeom>
        </p:spPr>
      </p:pic>
      <p:sp>
        <p:nvSpPr>
          <p:cNvPr id="7" name="TextBox 6"/>
          <p:cNvSpPr txBox="1"/>
          <p:nvPr/>
        </p:nvSpPr>
        <p:spPr>
          <a:xfrm>
            <a:off x="1752600" y="4114799"/>
            <a:ext cx="8402516" cy="2523768"/>
          </a:xfrm>
          <a:prstGeom prst="rect">
            <a:avLst/>
          </a:prstGeom>
          <a:noFill/>
        </p:spPr>
        <p:txBody>
          <a:bodyPr wrap="square" rtlCol="0">
            <a:spAutoFit/>
          </a:bodyPr>
          <a:lstStyle/>
          <a:p>
            <a:pPr marL="285750" indent="-285750">
              <a:buFont typeface="Wingdings" pitchFamily="2" charset="2"/>
              <a:buChar char="Ø"/>
            </a:pPr>
            <a:r>
              <a:rPr lang="en-US" sz="2800" dirty="0"/>
              <a:t> From </a:t>
            </a:r>
            <a:r>
              <a:rPr lang="en-US" sz="2800" b="1" dirty="0">
                <a:solidFill>
                  <a:srgbClr val="FF0000"/>
                </a:solidFill>
              </a:rPr>
              <a:t>holding the door</a:t>
            </a:r>
            <a:r>
              <a:rPr lang="en-US" sz="2800" dirty="0">
                <a:solidFill>
                  <a:srgbClr val="FF0000"/>
                </a:solidFill>
              </a:rPr>
              <a:t> </a:t>
            </a:r>
            <a:r>
              <a:rPr lang="en-US" sz="2800" dirty="0"/>
              <a:t>for someone to </a:t>
            </a:r>
            <a:r>
              <a:rPr lang="en-US" sz="2800" b="1" dirty="0">
                <a:solidFill>
                  <a:srgbClr val="FF0000"/>
                </a:solidFill>
              </a:rPr>
              <a:t>giving money</a:t>
            </a:r>
            <a:r>
              <a:rPr lang="en-US" sz="2800" dirty="0"/>
              <a:t> to the people in need</a:t>
            </a:r>
            <a:r>
              <a:rPr lang="en-US" dirty="0"/>
              <a:t>.</a:t>
            </a:r>
          </a:p>
          <a:p>
            <a:endParaRPr lang="en-US" dirty="0"/>
          </a:p>
          <a:p>
            <a:pPr marL="285750" indent="-285750">
              <a:buFont typeface="Wingdings" pitchFamily="2" charset="2"/>
              <a:buChar char="Ø"/>
            </a:pPr>
            <a:r>
              <a:rPr lang="en-US" sz="2800" dirty="0"/>
              <a:t> From holding </a:t>
            </a:r>
            <a:r>
              <a:rPr lang="en-US" sz="2800" b="1" dirty="0">
                <a:solidFill>
                  <a:srgbClr val="FF0000"/>
                </a:solidFill>
              </a:rPr>
              <a:t>someone’s weight </a:t>
            </a:r>
            <a:r>
              <a:rPr lang="en-US" sz="2800" dirty="0"/>
              <a:t>(bag, bottle, luggage) to </a:t>
            </a:r>
            <a:r>
              <a:rPr lang="en-US" sz="2800" b="1" dirty="0">
                <a:solidFill>
                  <a:srgbClr val="FF0000"/>
                </a:solidFill>
              </a:rPr>
              <a:t>dive in</a:t>
            </a:r>
            <a:r>
              <a:rPr lang="en-US" sz="2800" dirty="0">
                <a:solidFill>
                  <a:srgbClr val="FF0000"/>
                </a:solidFill>
              </a:rPr>
              <a:t> </a:t>
            </a:r>
            <a:r>
              <a:rPr lang="en-US" sz="2800" dirty="0"/>
              <a:t>order to help that person who was drowning in the icy river.</a:t>
            </a:r>
          </a:p>
        </p:txBody>
      </p:sp>
    </p:spTree>
    <p:extLst>
      <p:ext uri="{BB962C8B-B14F-4D97-AF65-F5344CB8AC3E}">
        <p14:creationId xmlns:p14="http://schemas.microsoft.com/office/powerpoint/2010/main" val="2264576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EFFABD-0CFB-46D3-B441-E49DFDCB5B23}"/>
              </a:ext>
            </a:extLst>
          </p:cNvPr>
          <p:cNvPicPr>
            <a:picLocks noChangeAspect="1"/>
          </p:cNvPicPr>
          <p:nvPr/>
        </p:nvPicPr>
        <p:blipFill>
          <a:blip r:embed="rId2">
            <a:duotone>
              <a:prstClr val="black"/>
              <a:srgbClr val="D9C3A5">
                <a:tint val="50000"/>
                <a:satMod val="180000"/>
              </a:srgbClr>
            </a:duotone>
          </a:blip>
          <a:stretch>
            <a:fillRect/>
          </a:stretch>
        </p:blipFill>
        <p:spPr>
          <a:xfrm>
            <a:off x="1801460" y="2167289"/>
            <a:ext cx="9379911" cy="2523422"/>
          </a:xfrm>
          <a:prstGeom prst="rect">
            <a:avLst/>
          </a:prstGeom>
        </p:spPr>
      </p:pic>
    </p:spTree>
    <p:extLst>
      <p:ext uri="{BB962C8B-B14F-4D97-AF65-F5344CB8AC3E}">
        <p14:creationId xmlns:p14="http://schemas.microsoft.com/office/powerpoint/2010/main" val="376473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BF2DD4-43BE-4C49-BDE6-44823A01CF04}"/>
              </a:ext>
            </a:extLst>
          </p:cNvPr>
          <p:cNvSpPr>
            <a:spLocks noGrp="1"/>
          </p:cNvSpPr>
          <p:nvPr>
            <p:ph type="title"/>
          </p:nvPr>
        </p:nvSpPr>
        <p:spPr>
          <a:xfrm>
            <a:off x="1141413" y="618518"/>
            <a:ext cx="9905998" cy="1018896"/>
          </a:xfrm>
        </p:spPr>
        <p:txBody>
          <a:bodyPr>
            <a:normAutofit/>
          </a:bodyPr>
          <a:lstStyle/>
          <a:p>
            <a:r>
              <a:rPr lang="en-US" sz="2500" dirty="0">
                <a:effectLst/>
                <a:ea typeface="Calibri" panose="020F0502020204030204" pitchFamily="34" charset="0"/>
                <a:cs typeface="Times New Roman" panose="02020603050405020304" pitchFamily="18" charset="0"/>
              </a:rPr>
              <a:t>How Altruism in Leadership is Important?</a:t>
            </a:r>
            <a:endParaRPr lang="en-PK" sz="2500" dirty="0"/>
          </a:p>
        </p:txBody>
      </p:sp>
      <p:sp>
        <p:nvSpPr>
          <p:cNvPr id="5" name="Content Placeholder 4">
            <a:extLst>
              <a:ext uri="{FF2B5EF4-FFF2-40B4-BE49-F238E27FC236}">
                <a16:creationId xmlns:a16="http://schemas.microsoft.com/office/drawing/2014/main" id="{0C23C74A-26DC-4F0F-BD38-3F3A2B30E07F}"/>
              </a:ext>
            </a:extLst>
          </p:cNvPr>
          <p:cNvSpPr>
            <a:spLocks noGrp="1"/>
          </p:cNvSpPr>
          <p:nvPr>
            <p:ph idx="1"/>
          </p:nvPr>
        </p:nvSpPr>
        <p:spPr>
          <a:xfrm>
            <a:off x="1252623" y="2349805"/>
            <a:ext cx="9905999" cy="2652123"/>
          </a:xfrm>
        </p:spPr>
        <p:txBody>
          <a:bodyPr>
            <a:noAutofit/>
          </a:bodyPr>
          <a:lstStyle/>
          <a:p>
            <a:pPr marL="0" indent="0" algn="just">
              <a:buNone/>
            </a:pPr>
            <a:r>
              <a:rPr lang="en-US" sz="2400" dirty="0"/>
              <a:t>	If an organization is comprised of people who are selfish and leg-pullers then that organization will never succeed because a one-man can never do all the things individually. In this situation, a leader can do a lot of things in order to boost up his employees and make them united by his altruistic behavior.</a:t>
            </a:r>
          </a:p>
          <a:p>
            <a:pPr marL="0" indent="0" algn="just">
              <a:buNone/>
            </a:pPr>
            <a:r>
              <a:rPr lang="en-US" sz="2400" dirty="0"/>
              <a:t>	Let’s take a look at four ways altruism can be beneficial at work for both the employees and the company.</a:t>
            </a:r>
            <a:endParaRPr lang="en-PK" sz="2400" dirty="0"/>
          </a:p>
          <a:p>
            <a:pPr marL="0" indent="0" algn="just">
              <a:buNone/>
            </a:pPr>
            <a:endParaRPr lang="en-PK" sz="2400" dirty="0"/>
          </a:p>
        </p:txBody>
      </p:sp>
      <p:pic>
        <p:nvPicPr>
          <p:cNvPr id="3" name="Picture 2">
            <a:extLst>
              <a:ext uri="{FF2B5EF4-FFF2-40B4-BE49-F238E27FC236}">
                <a16:creationId xmlns:a16="http://schemas.microsoft.com/office/drawing/2014/main" id="{4445F676-88E4-4B72-A14B-987668CD8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6661" y="4499017"/>
            <a:ext cx="2190750" cy="2085975"/>
          </a:xfrm>
          <a:prstGeom prst="rect">
            <a:avLst/>
          </a:prstGeom>
        </p:spPr>
      </p:pic>
    </p:spTree>
    <p:extLst>
      <p:ext uri="{BB962C8B-B14F-4D97-AF65-F5344CB8AC3E}">
        <p14:creationId xmlns:p14="http://schemas.microsoft.com/office/powerpoint/2010/main" val="3195558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C8AB-85E2-4F7A-B796-655047EE9EF0}"/>
              </a:ext>
            </a:extLst>
          </p:cNvPr>
          <p:cNvSpPr>
            <a:spLocks noGrp="1"/>
          </p:cNvSpPr>
          <p:nvPr>
            <p:ph type="title"/>
          </p:nvPr>
        </p:nvSpPr>
        <p:spPr>
          <a:xfrm>
            <a:off x="1141413" y="618518"/>
            <a:ext cx="9905998" cy="848775"/>
          </a:xfrm>
        </p:spPr>
        <p:txBody>
          <a:bodyPr>
            <a:normAutofit/>
          </a:bodyPr>
          <a:lstStyle/>
          <a:p>
            <a:r>
              <a:rPr lang="en-US" sz="2500" dirty="0">
                <a:effectLst/>
                <a:ea typeface="Calibri" panose="020F0502020204030204" pitchFamily="34" charset="0"/>
                <a:cs typeface="Times New Roman" panose="02020603050405020304" pitchFamily="18" charset="0"/>
              </a:rPr>
              <a:t>How Altruism in Leadership is Important?</a:t>
            </a:r>
            <a:endParaRPr lang="en-PK" sz="2500" dirty="0"/>
          </a:p>
        </p:txBody>
      </p:sp>
      <p:sp>
        <p:nvSpPr>
          <p:cNvPr id="3" name="Content Placeholder 2">
            <a:extLst>
              <a:ext uri="{FF2B5EF4-FFF2-40B4-BE49-F238E27FC236}">
                <a16:creationId xmlns:a16="http://schemas.microsoft.com/office/drawing/2014/main" id="{7823EFE4-C559-4C1F-A646-AFE047A8F7E6}"/>
              </a:ext>
            </a:extLst>
          </p:cNvPr>
          <p:cNvSpPr>
            <a:spLocks noGrp="1"/>
          </p:cNvSpPr>
          <p:nvPr>
            <p:ph idx="1"/>
          </p:nvPr>
        </p:nvSpPr>
        <p:spPr>
          <a:xfrm>
            <a:off x="1141412" y="1802919"/>
            <a:ext cx="9905999" cy="2524532"/>
          </a:xfrm>
        </p:spPr>
        <p:txBody>
          <a:bodyPr>
            <a:normAutofit lnSpcReduction="10000"/>
          </a:bodyPr>
          <a:lstStyle/>
          <a:p>
            <a:pPr marL="0" marR="0" lvl="0" indent="0" algn="just">
              <a:spcAft>
                <a:spcPts val="800"/>
              </a:spcAft>
              <a:buNone/>
            </a:pPr>
            <a:r>
              <a:rPr lang="en-US" sz="2400" b="1" dirty="0"/>
              <a:t>It contributes to employee well-being</a:t>
            </a:r>
            <a:r>
              <a:rPr lang="en-US" sz="2400" dirty="0"/>
              <a:t>:</a:t>
            </a:r>
            <a:endParaRPr lang="en-PK" sz="2400" dirty="0"/>
          </a:p>
          <a:p>
            <a:pPr marL="0" marR="0" indent="0" algn="just">
              <a:spcAft>
                <a:spcPts val="800"/>
              </a:spcAft>
              <a:buNone/>
            </a:pPr>
            <a:r>
              <a:rPr lang="en-US" sz="2400" dirty="0"/>
              <a:t>	One study on altruism at work found that helping colleagues makes people happier. Since giving back is rewarding in itself, helping others can lead to a greater sense of purpose at work and higher levels of job satisfaction. Not only that, but the so-called “helper’s high” produced by performing altruistic acts can even help reduce stress.</a:t>
            </a:r>
            <a:endParaRPr lang="en-PK" sz="2400" dirty="0"/>
          </a:p>
          <a:p>
            <a:pPr marL="0" indent="0" algn="just">
              <a:buNone/>
            </a:pPr>
            <a:endParaRPr lang="en-PK" sz="2200" dirty="0"/>
          </a:p>
        </p:txBody>
      </p:sp>
      <p:pic>
        <p:nvPicPr>
          <p:cNvPr id="5" name="Picture 4">
            <a:extLst>
              <a:ext uri="{FF2B5EF4-FFF2-40B4-BE49-F238E27FC236}">
                <a16:creationId xmlns:a16="http://schemas.microsoft.com/office/drawing/2014/main" id="{339DAA20-1BF9-4AFA-AD4C-FC5D41CA1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911" y="4914900"/>
            <a:ext cx="2857500" cy="1600200"/>
          </a:xfrm>
          <a:prstGeom prst="rect">
            <a:avLst/>
          </a:prstGeom>
        </p:spPr>
      </p:pic>
    </p:spTree>
    <p:extLst>
      <p:ext uri="{BB962C8B-B14F-4D97-AF65-F5344CB8AC3E}">
        <p14:creationId xmlns:p14="http://schemas.microsoft.com/office/powerpoint/2010/main" val="2791577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17EE-C3BF-4FB3-AA74-7E44B0E85685}"/>
              </a:ext>
            </a:extLst>
          </p:cNvPr>
          <p:cNvSpPr>
            <a:spLocks noGrp="1"/>
          </p:cNvSpPr>
          <p:nvPr>
            <p:ph type="title"/>
          </p:nvPr>
        </p:nvSpPr>
        <p:spPr>
          <a:xfrm>
            <a:off x="1141413" y="618518"/>
            <a:ext cx="9905998" cy="955101"/>
          </a:xfrm>
        </p:spPr>
        <p:txBody>
          <a:bodyPr>
            <a:normAutofit/>
          </a:bodyPr>
          <a:lstStyle/>
          <a:p>
            <a:r>
              <a:rPr lang="en-US" sz="2500" dirty="0">
                <a:cs typeface="Times New Roman" panose="02020603050405020304" pitchFamily="18" charset="0"/>
              </a:rPr>
              <a:t>How Altruism in Leadership is Important?</a:t>
            </a:r>
            <a:endParaRPr lang="en-PK" sz="25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ACA97E09-1C47-4E7E-B0AE-9786708B467C}"/>
              </a:ext>
            </a:extLst>
          </p:cNvPr>
          <p:cNvSpPr>
            <a:spLocks noGrp="1"/>
          </p:cNvSpPr>
          <p:nvPr>
            <p:ph idx="1"/>
          </p:nvPr>
        </p:nvSpPr>
        <p:spPr>
          <a:xfrm>
            <a:off x="1141413" y="2477369"/>
            <a:ext cx="9905999" cy="2886039"/>
          </a:xfrm>
        </p:spPr>
        <p:txBody>
          <a:bodyPr>
            <a:noAutofit/>
          </a:bodyPr>
          <a:lstStyle/>
          <a:p>
            <a:pPr marL="0" marR="0" lvl="0" indent="0" algn="just">
              <a:lnSpc>
                <a:spcPct val="107000"/>
              </a:lnSpc>
              <a:spcBef>
                <a:spcPts val="0"/>
              </a:spcBef>
              <a:spcAft>
                <a:spcPts val="800"/>
              </a:spcAft>
              <a:buNone/>
            </a:pPr>
            <a:r>
              <a:rPr lang="en-US" sz="2400" b="1" dirty="0"/>
              <a:t>It helps motivate employees</a:t>
            </a:r>
            <a:endParaRPr lang="en-PK" sz="2400" b="1" dirty="0"/>
          </a:p>
          <a:p>
            <a:pPr marL="914400" marR="0" indent="0" algn="just">
              <a:lnSpc>
                <a:spcPct val="107000"/>
              </a:lnSpc>
              <a:spcBef>
                <a:spcPts val="0"/>
              </a:spcBef>
              <a:spcAft>
                <a:spcPts val="800"/>
              </a:spcAft>
              <a:buNone/>
            </a:pPr>
            <a:r>
              <a:rPr lang="en-US" sz="2400" dirty="0"/>
              <a:t>	Altruism can be a motivating factor at work. When employees feel that their work matters and they are helping others in some way, it boosts their motivation levels. People need intrinsic motivation just as much as external rewards, such as money or recognition. The human drive to help others is innate to all of us. Finding ways to incorporate it into our daily work helps us stay motivated by connecting to something greater than ourselves.</a:t>
            </a:r>
            <a:endParaRPr lang="en-PK" sz="2400" dirty="0"/>
          </a:p>
          <a:p>
            <a:pPr marL="0" indent="0">
              <a:buNone/>
            </a:pPr>
            <a:endParaRPr lang="en-PK" sz="2400" dirty="0"/>
          </a:p>
        </p:txBody>
      </p:sp>
    </p:spTree>
    <p:extLst>
      <p:ext uri="{BB962C8B-B14F-4D97-AF65-F5344CB8AC3E}">
        <p14:creationId xmlns:p14="http://schemas.microsoft.com/office/powerpoint/2010/main" val="2871578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4AA2-244F-41E7-996E-2F82572D8548}"/>
              </a:ext>
            </a:extLst>
          </p:cNvPr>
          <p:cNvSpPr>
            <a:spLocks noGrp="1"/>
          </p:cNvSpPr>
          <p:nvPr>
            <p:ph type="title"/>
          </p:nvPr>
        </p:nvSpPr>
        <p:spPr>
          <a:xfrm>
            <a:off x="1141413" y="618518"/>
            <a:ext cx="9905998" cy="827510"/>
          </a:xfrm>
        </p:spPr>
        <p:txBody>
          <a:bodyPr>
            <a:normAutofit/>
          </a:bodyPr>
          <a:lstStyle/>
          <a:p>
            <a:r>
              <a:rPr lang="en-US" sz="2500" dirty="0">
                <a:cs typeface="Times New Roman" panose="02020603050405020304" pitchFamily="18" charset="0"/>
              </a:rPr>
              <a:t>How Altruism in Leadership is Important?</a:t>
            </a:r>
            <a:endParaRPr lang="en-PK" sz="25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11BDB6D8-4D28-40E5-AF17-925672274F26}"/>
              </a:ext>
            </a:extLst>
          </p:cNvPr>
          <p:cNvSpPr>
            <a:spLocks noGrp="1"/>
          </p:cNvSpPr>
          <p:nvPr>
            <p:ph idx="1"/>
          </p:nvPr>
        </p:nvSpPr>
        <p:spPr>
          <a:xfrm>
            <a:off x="1264980" y="2053560"/>
            <a:ext cx="9905999" cy="3126508"/>
          </a:xfrm>
        </p:spPr>
        <p:txBody>
          <a:bodyPr>
            <a:noAutofit/>
          </a:bodyPr>
          <a:lstStyle/>
          <a:p>
            <a:pPr marL="0" marR="0" lvl="0" indent="0" algn="just">
              <a:lnSpc>
                <a:spcPct val="107000"/>
              </a:lnSpc>
              <a:spcBef>
                <a:spcPts val="0"/>
              </a:spcBef>
              <a:spcAft>
                <a:spcPts val="800"/>
              </a:spcAft>
              <a:buNone/>
            </a:pPr>
            <a:r>
              <a:rPr lang="en-US" sz="2500" b="1" dirty="0"/>
              <a:t>It creates an altruistic company culture</a:t>
            </a:r>
            <a:endParaRPr lang="en-PK" sz="2500" b="1" dirty="0"/>
          </a:p>
          <a:p>
            <a:pPr marL="914400" marR="0" indent="0" algn="just">
              <a:lnSpc>
                <a:spcPct val="107000"/>
              </a:lnSpc>
              <a:spcBef>
                <a:spcPts val="0"/>
              </a:spcBef>
              <a:spcAft>
                <a:spcPts val="800"/>
              </a:spcAft>
              <a:buNone/>
            </a:pPr>
            <a:r>
              <a:rPr lang="en-US" sz="2500" dirty="0"/>
              <a:t>	If you’re a leader who wants to create an altruistic company culture, it’s best to start with yourself. People who benefit from the altruistic behavior of others are more likely to model that behavior and pay it forward by helping others. Let's say you let a team member leave early due to a family emergency. They are then more likely to be flexible the next time a colleague or customer has a request for them. Had you denied their request, they would have been less willing to help others.</a:t>
            </a:r>
            <a:endParaRPr lang="en-PK" sz="2500" dirty="0"/>
          </a:p>
          <a:p>
            <a:pPr marL="0" indent="0">
              <a:buNone/>
            </a:pPr>
            <a:endParaRPr lang="en-PK" sz="2500" dirty="0"/>
          </a:p>
        </p:txBody>
      </p:sp>
    </p:spTree>
    <p:extLst>
      <p:ext uri="{BB962C8B-B14F-4D97-AF65-F5344CB8AC3E}">
        <p14:creationId xmlns:p14="http://schemas.microsoft.com/office/powerpoint/2010/main" val="1052265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CCD9-E9A8-4B50-9008-048ECC85E66C}"/>
              </a:ext>
            </a:extLst>
          </p:cNvPr>
          <p:cNvSpPr>
            <a:spLocks noGrp="1"/>
          </p:cNvSpPr>
          <p:nvPr>
            <p:ph type="title"/>
          </p:nvPr>
        </p:nvSpPr>
        <p:spPr>
          <a:xfrm>
            <a:off x="1141413" y="618518"/>
            <a:ext cx="9905998" cy="880673"/>
          </a:xfrm>
        </p:spPr>
        <p:txBody>
          <a:bodyPr>
            <a:normAutofit/>
          </a:bodyPr>
          <a:lstStyle/>
          <a:p>
            <a:r>
              <a:rPr lang="en-US" sz="2500" dirty="0">
                <a:cs typeface="Times New Roman" panose="02020603050405020304" pitchFamily="18" charset="0"/>
              </a:rPr>
              <a:t>How Altruism in Leadership is Important</a:t>
            </a:r>
            <a:r>
              <a:rPr lang="en-US" sz="2800" b="1" i="1" dirty="0">
                <a:effectLst/>
                <a:latin typeface="Arial" panose="020B0604020202020204" pitchFamily="34" charset="0"/>
                <a:ea typeface="Calibri" panose="020F0502020204030204" pitchFamily="34" charset="0"/>
                <a:cs typeface="Times New Roman" panose="02020603050405020304" pitchFamily="18" charset="0"/>
              </a:rPr>
              <a:t>?</a:t>
            </a:r>
            <a:endParaRPr lang="en-PK" sz="2800" dirty="0"/>
          </a:p>
        </p:txBody>
      </p:sp>
      <p:sp>
        <p:nvSpPr>
          <p:cNvPr id="3" name="Content Placeholder 2">
            <a:extLst>
              <a:ext uri="{FF2B5EF4-FFF2-40B4-BE49-F238E27FC236}">
                <a16:creationId xmlns:a16="http://schemas.microsoft.com/office/drawing/2014/main" id="{BA9BC9FC-1B75-45D0-9F52-94EA1DA65770}"/>
              </a:ext>
            </a:extLst>
          </p:cNvPr>
          <p:cNvSpPr>
            <a:spLocks noGrp="1"/>
          </p:cNvSpPr>
          <p:nvPr>
            <p:ph idx="1"/>
          </p:nvPr>
        </p:nvSpPr>
        <p:spPr>
          <a:xfrm>
            <a:off x="1141413" y="1792287"/>
            <a:ext cx="9905999" cy="2992364"/>
          </a:xfrm>
        </p:spPr>
        <p:txBody>
          <a:bodyPr>
            <a:noAutofit/>
          </a:bodyPr>
          <a:lstStyle/>
          <a:p>
            <a:pPr marL="0" marR="0" lvl="0" indent="0">
              <a:lnSpc>
                <a:spcPct val="107000"/>
              </a:lnSpc>
              <a:spcBef>
                <a:spcPts val="0"/>
              </a:spcBef>
              <a:spcAft>
                <a:spcPts val="800"/>
              </a:spcAft>
              <a:buNone/>
            </a:pPr>
            <a:r>
              <a:rPr lang="en-US" sz="2500" b="1" dirty="0"/>
              <a:t>It increases productivity</a:t>
            </a:r>
            <a:endParaRPr lang="en-PK" sz="2500" b="1" dirty="0"/>
          </a:p>
          <a:p>
            <a:pPr marL="914400" marR="0" indent="0">
              <a:lnSpc>
                <a:spcPct val="107000"/>
              </a:lnSpc>
              <a:spcBef>
                <a:spcPts val="0"/>
              </a:spcBef>
              <a:spcAft>
                <a:spcPts val="800"/>
              </a:spcAft>
              <a:buNone/>
            </a:pPr>
            <a:r>
              <a:rPr lang="en-US" sz="2500" dirty="0"/>
              <a:t>Employees who are happy and motivated and feel well cared for by their organization are naturally more productive. They are less prone to absenteeism and more likely to stay late to get work done, resulting in lower costs and productivity gains for the company. Happy, healthy employees are also more likely to stay where they are. On the other hand, a company that fails to act altruistically toward its employees is likely to experience high employee turnover.</a:t>
            </a:r>
            <a:endParaRPr lang="en-PK" sz="2500" dirty="0"/>
          </a:p>
          <a:p>
            <a:pPr marL="0" indent="0">
              <a:buNone/>
            </a:pPr>
            <a:endParaRPr lang="en-PK" sz="2500" dirty="0"/>
          </a:p>
        </p:txBody>
      </p:sp>
    </p:spTree>
    <p:extLst>
      <p:ext uri="{BB962C8B-B14F-4D97-AF65-F5344CB8AC3E}">
        <p14:creationId xmlns:p14="http://schemas.microsoft.com/office/powerpoint/2010/main" val="1869906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DCD8-48B4-4C4D-8E41-9108E0CD7A31}"/>
              </a:ext>
            </a:extLst>
          </p:cNvPr>
          <p:cNvSpPr>
            <a:spLocks noGrp="1"/>
          </p:cNvSpPr>
          <p:nvPr>
            <p:ph type="title"/>
          </p:nvPr>
        </p:nvSpPr>
        <p:spPr>
          <a:xfrm>
            <a:off x="1220881" y="2585541"/>
            <a:ext cx="9750238" cy="1040161"/>
          </a:xfrm>
        </p:spPr>
        <p:txBody>
          <a:bodyPr>
            <a:normAutofit/>
          </a:bodyPr>
          <a:lstStyle/>
          <a:p>
            <a:r>
              <a:rPr lang="en-US" sz="2500" dirty="0">
                <a:cs typeface="Times New Roman" panose="02020603050405020304" pitchFamily="18" charset="0"/>
              </a:rPr>
              <a:t>Altruism in the light of Islam</a:t>
            </a:r>
            <a:endParaRPr lang="en-PK" sz="2500" dirty="0">
              <a:cs typeface="Times New Roman" panose="02020603050405020304" pitchFamily="18" charset="0"/>
            </a:endParaRPr>
          </a:p>
        </p:txBody>
      </p:sp>
    </p:spTree>
    <p:extLst>
      <p:ext uri="{BB962C8B-B14F-4D97-AF65-F5344CB8AC3E}">
        <p14:creationId xmlns:p14="http://schemas.microsoft.com/office/powerpoint/2010/main" val="427033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F4B5-E190-41CB-9343-085D4A03ECFC}"/>
              </a:ext>
            </a:extLst>
          </p:cNvPr>
          <p:cNvSpPr>
            <a:spLocks noGrp="1"/>
          </p:cNvSpPr>
          <p:nvPr>
            <p:ph type="title"/>
          </p:nvPr>
        </p:nvSpPr>
        <p:spPr>
          <a:xfrm>
            <a:off x="1066985" y="2511113"/>
            <a:ext cx="9905998" cy="1478570"/>
          </a:xfrm>
        </p:spPr>
        <p:txBody>
          <a:bodyPr>
            <a:normAutofit/>
          </a:bodyPr>
          <a:lstStyle/>
          <a:p>
            <a:pPr algn="ctr"/>
            <a:r>
              <a:rPr lang="en-US" sz="2500" dirty="0">
                <a:cs typeface="Times New Roman" panose="02020603050405020304" pitchFamily="18" charset="0"/>
              </a:rPr>
              <a:t>That’s All!</a:t>
            </a:r>
            <a:endParaRPr lang="en-PK" sz="2500" dirty="0">
              <a:cs typeface="Times New Roman" panose="02020603050405020304" pitchFamily="18" charset="0"/>
            </a:endParaRPr>
          </a:p>
        </p:txBody>
      </p:sp>
    </p:spTree>
    <p:extLst>
      <p:ext uri="{BB962C8B-B14F-4D97-AF65-F5344CB8AC3E}">
        <p14:creationId xmlns:p14="http://schemas.microsoft.com/office/powerpoint/2010/main" val="1175188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BDE7-1024-4C4A-8AE8-CD4525F5F7EA}"/>
              </a:ext>
            </a:extLst>
          </p:cNvPr>
          <p:cNvSpPr>
            <a:spLocks noGrp="1"/>
          </p:cNvSpPr>
          <p:nvPr>
            <p:ph type="ctrTitle"/>
          </p:nvPr>
        </p:nvSpPr>
        <p:spPr>
          <a:xfrm>
            <a:off x="1451919" y="862732"/>
            <a:ext cx="8991600" cy="1645920"/>
          </a:xfrm>
        </p:spPr>
        <p:txBody>
          <a:bodyPr>
            <a:normAutofit/>
          </a:bodyPr>
          <a:lstStyle/>
          <a:p>
            <a:r>
              <a:rPr lang="en-US" sz="4800" cap="none" dirty="0"/>
              <a:t>Modernism &amp; Implementation</a:t>
            </a:r>
          </a:p>
        </p:txBody>
      </p:sp>
      <p:sp>
        <p:nvSpPr>
          <p:cNvPr id="3" name="Subtitle 2">
            <a:extLst>
              <a:ext uri="{FF2B5EF4-FFF2-40B4-BE49-F238E27FC236}">
                <a16:creationId xmlns:a16="http://schemas.microsoft.com/office/drawing/2014/main" id="{061F573E-F044-4B8E-8F64-FE082E256F67}"/>
              </a:ext>
            </a:extLst>
          </p:cNvPr>
          <p:cNvSpPr>
            <a:spLocks noGrp="1"/>
          </p:cNvSpPr>
          <p:nvPr>
            <p:ph type="subTitle" idx="1"/>
          </p:nvPr>
        </p:nvSpPr>
        <p:spPr>
          <a:xfrm>
            <a:off x="2695194" y="3932414"/>
            <a:ext cx="6801612" cy="1239894"/>
          </a:xfrm>
        </p:spPr>
        <p:txBody>
          <a:bodyPr>
            <a:noAutofit/>
          </a:bodyPr>
          <a:lstStyle/>
          <a:p>
            <a:r>
              <a:rPr lang="en-US" sz="3600" dirty="0">
                <a:solidFill>
                  <a:schemeClr val="bg1"/>
                </a:solidFill>
              </a:rPr>
              <a:t>Muhammad Abdullah</a:t>
            </a:r>
          </a:p>
          <a:p>
            <a:r>
              <a:rPr lang="en-US" sz="3600" dirty="0">
                <a:solidFill>
                  <a:schemeClr val="bg1"/>
                </a:solidFill>
              </a:rPr>
              <a:t>Bsef19a529</a:t>
            </a:r>
          </a:p>
        </p:txBody>
      </p:sp>
    </p:spTree>
    <p:extLst>
      <p:ext uri="{BB962C8B-B14F-4D97-AF65-F5344CB8AC3E}">
        <p14:creationId xmlns:p14="http://schemas.microsoft.com/office/powerpoint/2010/main" val="750486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0EA1-7C34-4885-A24E-5DA17EA7D232}"/>
              </a:ext>
            </a:extLst>
          </p:cNvPr>
          <p:cNvSpPr>
            <a:spLocks noGrp="1"/>
          </p:cNvSpPr>
          <p:nvPr>
            <p:ph type="title"/>
          </p:nvPr>
        </p:nvSpPr>
        <p:spPr>
          <a:xfrm>
            <a:off x="1143001" y="3733858"/>
            <a:ext cx="9905998" cy="1391035"/>
          </a:xfrm>
        </p:spPr>
        <p:txBody>
          <a:bodyPr>
            <a:normAutofit/>
          </a:bodyPr>
          <a:lstStyle/>
          <a:p>
            <a:pPr algn="ctr"/>
            <a:r>
              <a:rPr lang="en-US" sz="2500" dirty="0"/>
              <a:t>At which stage we are actually Present</a:t>
            </a:r>
            <a:r>
              <a:rPr lang="en-US" sz="2500" dirty="0">
                <a:latin typeface="Arial" panose="020B0604020202020204" pitchFamily="34" charset="0"/>
                <a:cs typeface="Arial" panose="020B0604020202020204" pitchFamily="34" charset="0"/>
              </a:rPr>
              <a:t>?</a:t>
            </a:r>
            <a:r>
              <a:rPr lang="en-US" sz="2500" dirty="0"/>
              <a:t> </a:t>
            </a:r>
            <a:endParaRPr lang="en-PK" sz="2500" dirty="0"/>
          </a:p>
        </p:txBody>
      </p:sp>
      <p:pic>
        <p:nvPicPr>
          <p:cNvPr id="4" name="Picture 3">
            <a:extLst>
              <a:ext uri="{FF2B5EF4-FFF2-40B4-BE49-F238E27FC236}">
                <a16:creationId xmlns:a16="http://schemas.microsoft.com/office/drawing/2014/main" id="{B2381106-7ECB-4EC3-B433-ED6FFABCFD44}"/>
              </a:ext>
            </a:extLst>
          </p:cNvPr>
          <p:cNvPicPr>
            <a:picLocks noChangeAspect="1"/>
          </p:cNvPicPr>
          <p:nvPr/>
        </p:nvPicPr>
        <p:blipFill>
          <a:blip r:embed="rId2"/>
          <a:stretch>
            <a:fillRect/>
          </a:stretch>
        </p:blipFill>
        <p:spPr>
          <a:xfrm>
            <a:off x="4433777" y="1041991"/>
            <a:ext cx="3551273" cy="2387009"/>
          </a:xfrm>
          <a:prstGeom prst="rect">
            <a:avLst/>
          </a:prstGeom>
        </p:spPr>
      </p:pic>
    </p:spTree>
    <p:extLst>
      <p:ext uri="{BB962C8B-B14F-4D97-AF65-F5344CB8AC3E}">
        <p14:creationId xmlns:p14="http://schemas.microsoft.com/office/powerpoint/2010/main" val="30147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2535" y="411480"/>
            <a:ext cx="7729728" cy="1188720"/>
          </a:xfrm>
        </p:spPr>
        <p:txBody>
          <a:bodyPr/>
          <a:lstStyle/>
          <a:p>
            <a:r>
              <a:rPr lang="en-US" dirty="0">
                <a:solidFill>
                  <a:schemeClr val="tx1"/>
                </a:solidFill>
              </a:rPr>
              <a:t>Daily life examples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273644"/>
            <a:ext cx="3810000" cy="3429000"/>
          </a:xfrm>
        </p:spPr>
      </p:pic>
      <p:sp>
        <p:nvSpPr>
          <p:cNvPr id="7" name="TextBox 6"/>
          <p:cNvSpPr txBox="1"/>
          <p:nvPr/>
        </p:nvSpPr>
        <p:spPr>
          <a:xfrm>
            <a:off x="1828802" y="1723767"/>
            <a:ext cx="4114799" cy="4832092"/>
          </a:xfrm>
          <a:prstGeom prst="rect">
            <a:avLst/>
          </a:prstGeom>
          <a:noFill/>
        </p:spPr>
        <p:txBody>
          <a:bodyPr wrap="square" rtlCol="0">
            <a:spAutoFit/>
          </a:bodyPr>
          <a:lstStyle/>
          <a:p>
            <a:pPr marL="457200" indent="-457200">
              <a:buFont typeface="Wingdings" pitchFamily="2" charset="2"/>
              <a:buChar char="Ø"/>
            </a:pPr>
            <a:r>
              <a:rPr lang="en-US" sz="2800" b="1" dirty="0">
                <a:solidFill>
                  <a:srgbClr val="FF0000"/>
                </a:solidFill>
              </a:rPr>
              <a:t>Sharing someone resources </a:t>
            </a:r>
            <a:r>
              <a:rPr lang="en-US" sz="2800" dirty="0"/>
              <a:t>despite of shortage, altruism speaks.</a:t>
            </a:r>
          </a:p>
          <a:p>
            <a:endParaRPr lang="en-US" sz="2800" dirty="0"/>
          </a:p>
          <a:p>
            <a:pPr marL="457200" indent="-457200">
              <a:buFont typeface="Wingdings" pitchFamily="2" charset="2"/>
              <a:buChar char="Ø"/>
            </a:pPr>
            <a:r>
              <a:rPr lang="en-US" sz="2800" dirty="0"/>
              <a:t>Similarly, Giving someone a good piece of </a:t>
            </a:r>
            <a:r>
              <a:rPr lang="en-US" sz="2800" b="1" dirty="0">
                <a:solidFill>
                  <a:srgbClr val="FF0000"/>
                </a:solidFill>
              </a:rPr>
              <a:t>opinion/advice </a:t>
            </a:r>
            <a:r>
              <a:rPr lang="en-US" sz="2800" dirty="0"/>
              <a:t>that will be beneficial for him/her.</a:t>
            </a:r>
          </a:p>
          <a:p>
            <a:endParaRPr lang="en-US" sz="2800" dirty="0"/>
          </a:p>
        </p:txBody>
      </p:sp>
    </p:spTree>
    <p:extLst>
      <p:ext uri="{BB962C8B-B14F-4D97-AF65-F5344CB8AC3E}">
        <p14:creationId xmlns:p14="http://schemas.microsoft.com/office/powerpoint/2010/main" val="531152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C9E6-3314-4D9A-B0C3-418826D7C9FF}"/>
              </a:ext>
            </a:extLst>
          </p:cNvPr>
          <p:cNvSpPr>
            <a:spLocks noGrp="1"/>
          </p:cNvSpPr>
          <p:nvPr>
            <p:ph type="title"/>
          </p:nvPr>
        </p:nvSpPr>
        <p:spPr>
          <a:xfrm>
            <a:off x="1141412" y="639007"/>
            <a:ext cx="9905998" cy="944468"/>
          </a:xfrm>
        </p:spPr>
        <p:txBody>
          <a:bodyPr>
            <a:normAutofit/>
          </a:bodyPr>
          <a:lstStyle/>
          <a:p>
            <a:r>
              <a:rPr lang="en-US" dirty="0"/>
              <a:t>Present condition</a:t>
            </a:r>
            <a:endParaRPr lang="en-PK" dirty="0"/>
          </a:p>
        </p:txBody>
      </p:sp>
      <p:sp>
        <p:nvSpPr>
          <p:cNvPr id="3" name="Content Placeholder 2">
            <a:extLst>
              <a:ext uri="{FF2B5EF4-FFF2-40B4-BE49-F238E27FC236}">
                <a16:creationId xmlns:a16="http://schemas.microsoft.com/office/drawing/2014/main" id="{23EAE4B1-BAA0-4487-BBB4-6FC399B1A5C5}"/>
              </a:ext>
            </a:extLst>
          </p:cNvPr>
          <p:cNvSpPr>
            <a:spLocks noGrp="1"/>
          </p:cNvSpPr>
          <p:nvPr>
            <p:ph idx="1"/>
          </p:nvPr>
        </p:nvSpPr>
        <p:spPr>
          <a:xfrm>
            <a:off x="1141412" y="1951775"/>
            <a:ext cx="9905999" cy="2365043"/>
          </a:xfrm>
        </p:spPr>
        <p:txBody>
          <a:bodyPr>
            <a:noAutofit/>
          </a:bodyPr>
          <a:lstStyle/>
          <a:p>
            <a:pPr marL="0" marR="0" indent="0" rtl="1">
              <a:lnSpc>
                <a:spcPct val="90000"/>
              </a:lnSpc>
              <a:spcBef>
                <a:spcPct val="0"/>
              </a:spcBef>
              <a:spcAft>
                <a:spcPts val="800"/>
              </a:spcAft>
              <a:buNone/>
            </a:pPr>
            <a:r>
              <a:rPr lang="en-US" sz="2500" i="1" dirty="0">
                <a:latin typeface="+mj-lt"/>
              </a:rPr>
              <a:t>	</a:t>
            </a:r>
            <a:r>
              <a:rPr lang="en-US" sz="2500" dirty="0">
                <a:latin typeface="+mj-lt"/>
              </a:rPr>
              <a:t>Today as we see everyone in this era of the modern world is busy with his own tasks and duties without paying attention to others including his/her own family. This creates isolation between our beloved relationships with our family and friends. Everyone in this world is becoming selfish and thinking about their own selves. This type of behaviorism destroys the whole society and it’ll never succeed as there’s no trust, there’s no will to help others, there’s nothing productive.</a:t>
            </a:r>
            <a:endParaRPr lang="en-PK" sz="2500" dirty="0">
              <a:latin typeface="+mj-lt"/>
            </a:endParaRPr>
          </a:p>
          <a:p>
            <a:pPr rtl="1"/>
            <a:endParaRPr lang="en-PK" sz="2500" i="1" dirty="0">
              <a:latin typeface="+mj-lt"/>
            </a:endParaRPr>
          </a:p>
        </p:txBody>
      </p:sp>
      <p:pic>
        <p:nvPicPr>
          <p:cNvPr id="5" name="Picture 4">
            <a:extLst>
              <a:ext uri="{FF2B5EF4-FFF2-40B4-BE49-F238E27FC236}">
                <a16:creationId xmlns:a16="http://schemas.microsoft.com/office/drawing/2014/main" id="{D85E7D0A-4C7F-4E27-ACD9-34C021F502FB}"/>
              </a:ext>
            </a:extLst>
          </p:cNvPr>
          <p:cNvPicPr>
            <a:picLocks noChangeAspect="1"/>
          </p:cNvPicPr>
          <p:nvPr/>
        </p:nvPicPr>
        <p:blipFill>
          <a:blip r:embed="rId2"/>
          <a:stretch>
            <a:fillRect/>
          </a:stretch>
        </p:blipFill>
        <p:spPr>
          <a:xfrm>
            <a:off x="3115339" y="4486939"/>
            <a:ext cx="5688602" cy="2365043"/>
          </a:xfrm>
          <a:prstGeom prst="rect">
            <a:avLst/>
          </a:prstGeom>
        </p:spPr>
      </p:pic>
    </p:spTree>
    <p:extLst>
      <p:ext uri="{BB962C8B-B14F-4D97-AF65-F5344CB8AC3E}">
        <p14:creationId xmlns:p14="http://schemas.microsoft.com/office/powerpoint/2010/main" val="3694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34756-0EC4-4712-A362-AC6B864B02E0}"/>
              </a:ext>
            </a:extLst>
          </p:cNvPr>
          <p:cNvSpPr>
            <a:spLocks noGrp="1"/>
          </p:cNvSpPr>
          <p:nvPr>
            <p:ph idx="1"/>
          </p:nvPr>
        </p:nvSpPr>
        <p:spPr>
          <a:xfrm>
            <a:off x="1141412" y="1879868"/>
            <a:ext cx="9905999" cy="1737722"/>
          </a:xfrm>
        </p:spPr>
        <p:txBody>
          <a:bodyPr>
            <a:noAutofit/>
          </a:bodyPr>
          <a:lstStyle/>
          <a:p>
            <a:pPr marL="0" marR="0" indent="0" algn="just">
              <a:lnSpc>
                <a:spcPct val="107000"/>
              </a:lnSpc>
              <a:spcBef>
                <a:spcPts val="0"/>
              </a:spcBef>
              <a:spcAft>
                <a:spcPts val="800"/>
              </a:spcAft>
              <a:buNone/>
            </a:pPr>
            <a:r>
              <a:rPr lang="en-US" sz="2500" dirty="0">
                <a:latin typeface="Calibri" panose="020F0502020204030204" pitchFamily="34" charset="0"/>
                <a:ea typeface="Calibri" panose="020F0502020204030204" pitchFamily="34" charset="0"/>
                <a:cs typeface="Calibri" panose="020F0502020204030204" pitchFamily="34" charset="0"/>
              </a:rPr>
              <a:t>	</a:t>
            </a:r>
            <a:r>
              <a:rPr lang="en-US" sz="2500" dirty="0"/>
              <a:t>Another aspect is excessive use of social media makes us lazy, useless, and worthless. Social media is made for positive use but the misuse of social media made society selfish. If someone is seeking help or support from us but we are making fun of him while we have to help him as this is our moral duty. </a:t>
            </a:r>
            <a:endParaRPr lang="en-PK"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1349CCD-8E8B-4263-AA61-DB75AECE7F21}"/>
              </a:ext>
            </a:extLst>
          </p:cNvPr>
          <p:cNvPicPr>
            <a:picLocks noChangeAspect="1"/>
          </p:cNvPicPr>
          <p:nvPr/>
        </p:nvPicPr>
        <p:blipFill>
          <a:blip r:embed="rId2"/>
          <a:stretch>
            <a:fillRect/>
          </a:stretch>
        </p:blipFill>
        <p:spPr>
          <a:xfrm>
            <a:off x="4739034" y="3617590"/>
            <a:ext cx="6419315" cy="2985921"/>
          </a:xfrm>
          <a:prstGeom prst="rect">
            <a:avLst/>
          </a:prstGeom>
        </p:spPr>
      </p:pic>
      <p:sp>
        <p:nvSpPr>
          <p:cNvPr id="6" name="Title 1">
            <a:extLst>
              <a:ext uri="{FF2B5EF4-FFF2-40B4-BE49-F238E27FC236}">
                <a16:creationId xmlns:a16="http://schemas.microsoft.com/office/drawing/2014/main" id="{C93F5833-FA03-431E-A28A-ECC617750322}"/>
              </a:ext>
            </a:extLst>
          </p:cNvPr>
          <p:cNvSpPr txBox="1">
            <a:spLocks/>
          </p:cNvSpPr>
          <p:nvPr/>
        </p:nvSpPr>
        <p:spPr>
          <a:xfrm>
            <a:off x="1252351" y="583507"/>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Present condition</a:t>
            </a:r>
            <a:endParaRPr lang="en-PK" dirty="0"/>
          </a:p>
        </p:txBody>
      </p:sp>
      <p:pic>
        <p:nvPicPr>
          <p:cNvPr id="5" name="Picture 4">
            <a:extLst>
              <a:ext uri="{FF2B5EF4-FFF2-40B4-BE49-F238E27FC236}">
                <a16:creationId xmlns:a16="http://schemas.microsoft.com/office/drawing/2014/main" id="{AA96B95A-EF48-4560-BFF0-280C850A51BC}"/>
              </a:ext>
            </a:extLst>
          </p:cNvPr>
          <p:cNvPicPr>
            <a:picLocks noChangeAspect="1"/>
          </p:cNvPicPr>
          <p:nvPr/>
        </p:nvPicPr>
        <p:blipFill>
          <a:blip r:embed="rId3"/>
          <a:stretch>
            <a:fillRect/>
          </a:stretch>
        </p:blipFill>
        <p:spPr>
          <a:xfrm>
            <a:off x="1500373" y="269345"/>
            <a:ext cx="2211754" cy="1489296"/>
          </a:xfrm>
          <a:prstGeom prst="rect">
            <a:avLst/>
          </a:prstGeom>
        </p:spPr>
      </p:pic>
    </p:spTree>
    <p:extLst>
      <p:ext uri="{BB962C8B-B14F-4D97-AF65-F5344CB8AC3E}">
        <p14:creationId xmlns:p14="http://schemas.microsoft.com/office/powerpoint/2010/main" val="1668384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89E56-A8D3-4D8E-8F69-2A98E626A7ED}"/>
              </a:ext>
            </a:extLst>
          </p:cNvPr>
          <p:cNvSpPr>
            <a:spLocks noGrp="1"/>
          </p:cNvSpPr>
          <p:nvPr>
            <p:ph idx="1"/>
          </p:nvPr>
        </p:nvSpPr>
        <p:spPr>
          <a:xfrm>
            <a:off x="1143000" y="2295950"/>
            <a:ext cx="9905999" cy="1514438"/>
          </a:xfrm>
        </p:spPr>
        <p:txBody>
          <a:bodyPr>
            <a:noAutofit/>
          </a:bodyPr>
          <a:lstStyle/>
          <a:p>
            <a:pPr marL="0" indent="0" algn="just">
              <a:buNone/>
            </a:pPr>
            <a:r>
              <a:rPr lang="en-US" sz="2500" i="1" dirty="0">
                <a:latin typeface="Calibri" panose="020F0502020204030204" pitchFamily="34" charset="0"/>
                <a:ea typeface="Calibri" panose="020F0502020204030204" pitchFamily="34" charset="0"/>
                <a:cs typeface="Calibri" panose="020F0502020204030204" pitchFamily="34" charset="0"/>
              </a:rPr>
              <a:t>	</a:t>
            </a:r>
            <a:r>
              <a:rPr lang="en-US" sz="2500" dirty="0"/>
              <a:t>So, we have to work on this selfishness by achieving an altruistic behavior in order to get success and become an honorable person. Here are some ways to implement concept of altruism in the people, living in modern era.</a:t>
            </a:r>
          </a:p>
        </p:txBody>
      </p:sp>
      <p:pic>
        <p:nvPicPr>
          <p:cNvPr id="5" name="Picture 4">
            <a:extLst>
              <a:ext uri="{FF2B5EF4-FFF2-40B4-BE49-F238E27FC236}">
                <a16:creationId xmlns:a16="http://schemas.microsoft.com/office/drawing/2014/main" id="{60E2E71E-C891-43F9-A556-C8B2D51F2D57}"/>
              </a:ext>
            </a:extLst>
          </p:cNvPr>
          <p:cNvPicPr>
            <a:picLocks noChangeAspect="1"/>
          </p:cNvPicPr>
          <p:nvPr/>
        </p:nvPicPr>
        <p:blipFill>
          <a:blip r:embed="rId2"/>
          <a:stretch>
            <a:fillRect/>
          </a:stretch>
        </p:blipFill>
        <p:spPr>
          <a:xfrm>
            <a:off x="7618781" y="4093535"/>
            <a:ext cx="2301396" cy="2278689"/>
          </a:xfrm>
          <a:prstGeom prst="rect">
            <a:avLst/>
          </a:prstGeom>
        </p:spPr>
      </p:pic>
      <p:pic>
        <p:nvPicPr>
          <p:cNvPr id="7" name="Picture 6">
            <a:extLst>
              <a:ext uri="{FF2B5EF4-FFF2-40B4-BE49-F238E27FC236}">
                <a16:creationId xmlns:a16="http://schemas.microsoft.com/office/drawing/2014/main" id="{CE6F7A40-AD44-424C-8909-A93BB6DA408C}"/>
              </a:ext>
            </a:extLst>
          </p:cNvPr>
          <p:cNvPicPr>
            <a:picLocks noChangeAspect="1"/>
          </p:cNvPicPr>
          <p:nvPr/>
        </p:nvPicPr>
        <p:blipFill>
          <a:blip r:embed="rId3"/>
          <a:stretch>
            <a:fillRect/>
          </a:stretch>
        </p:blipFill>
        <p:spPr>
          <a:xfrm>
            <a:off x="2189864" y="4324958"/>
            <a:ext cx="2857500" cy="1815841"/>
          </a:xfrm>
          <a:prstGeom prst="rect">
            <a:avLst/>
          </a:prstGeom>
        </p:spPr>
      </p:pic>
      <p:sp>
        <p:nvSpPr>
          <p:cNvPr id="6" name="Title 1">
            <a:extLst>
              <a:ext uri="{FF2B5EF4-FFF2-40B4-BE49-F238E27FC236}">
                <a16:creationId xmlns:a16="http://schemas.microsoft.com/office/drawing/2014/main" id="{0E64BC47-09E7-4E76-87CF-8E16967EC13B}"/>
              </a:ext>
            </a:extLst>
          </p:cNvPr>
          <p:cNvSpPr txBox="1">
            <a:spLocks/>
          </p:cNvSpPr>
          <p:nvPr/>
        </p:nvSpPr>
        <p:spPr>
          <a:xfrm>
            <a:off x="1143001" y="927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2950038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432F5D-1DF0-4289-B732-88253D44EA36}"/>
              </a:ext>
            </a:extLst>
          </p:cNvPr>
          <p:cNvSpPr>
            <a:spLocks noGrp="1"/>
          </p:cNvSpPr>
          <p:nvPr>
            <p:ph idx="1"/>
          </p:nvPr>
        </p:nvSpPr>
        <p:spPr>
          <a:xfrm>
            <a:off x="1141413" y="1834817"/>
            <a:ext cx="9905999" cy="2173657"/>
          </a:xfrm>
        </p:spPr>
        <p:txBody>
          <a:bodyPr>
            <a:noAutofit/>
          </a:bodyPr>
          <a:lstStyle/>
          <a:p>
            <a:pPr marL="0" marR="0" lvl="0" indent="0" algn="just">
              <a:lnSpc>
                <a:spcPct val="107000"/>
              </a:lnSpc>
              <a:spcBef>
                <a:spcPts val="0"/>
              </a:spcBef>
              <a:spcAft>
                <a:spcPts val="800"/>
              </a:spcAft>
              <a:buNone/>
            </a:pPr>
            <a:r>
              <a:rPr lang="en-US" sz="2500" b="1" dirty="0"/>
              <a:t>BE A ROLE MODEL</a:t>
            </a:r>
          </a:p>
          <a:p>
            <a:pPr marL="457200" lvl="1" indent="0" algn="just">
              <a:lnSpc>
                <a:spcPct val="107000"/>
              </a:lnSpc>
              <a:spcBef>
                <a:spcPts val="0"/>
              </a:spcBef>
              <a:spcAft>
                <a:spcPts val="800"/>
              </a:spcAft>
              <a:buNone/>
            </a:pPr>
            <a:r>
              <a:rPr lang="en-US" sz="2500" dirty="0"/>
              <a:t>	Be a role model by helping others at work, in day-to-day life, and online. Help a coworker carry equipment, bake cookies for a new neighbor, and leave uplifting comments on social media. Consistently modeling altruism is one of the most influential ways to encourage it in others — especially kids.</a:t>
            </a:r>
            <a:endParaRPr lang="en-PK" sz="2500" dirty="0"/>
          </a:p>
          <a:p>
            <a:pPr marL="0" indent="0">
              <a:buNone/>
            </a:pPr>
            <a:endParaRPr lang="en-PK" sz="2500" dirty="0"/>
          </a:p>
        </p:txBody>
      </p:sp>
      <p:pic>
        <p:nvPicPr>
          <p:cNvPr id="5" name="Picture 4">
            <a:extLst>
              <a:ext uri="{FF2B5EF4-FFF2-40B4-BE49-F238E27FC236}">
                <a16:creationId xmlns:a16="http://schemas.microsoft.com/office/drawing/2014/main" id="{6D6B2CAF-E384-4423-9007-C5F3C223900A}"/>
              </a:ext>
            </a:extLst>
          </p:cNvPr>
          <p:cNvPicPr>
            <a:picLocks noChangeAspect="1"/>
          </p:cNvPicPr>
          <p:nvPr/>
        </p:nvPicPr>
        <p:blipFill>
          <a:blip r:embed="rId2"/>
          <a:stretch>
            <a:fillRect/>
          </a:stretch>
        </p:blipFill>
        <p:spPr>
          <a:xfrm>
            <a:off x="5479162" y="3752037"/>
            <a:ext cx="7205330" cy="3838353"/>
          </a:xfrm>
          <a:prstGeom prst="rect">
            <a:avLst/>
          </a:prstGeom>
        </p:spPr>
      </p:pic>
      <p:pic>
        <p:nvPicPr>
          <p:cNvPr id="7" name="Picture 6">
            <a:extLst>
              <a:ext uri="{FF2B5EF4-FFF2-40B4-BE49-F238E27FC236}">
                <a16:creationId xmlns:a16="http://schemas.microsoft.com/office/drawing/2014/main" id="{8126E7E9-224C-4976-B575-E5FB0CA5A6D2}"/>
              </a:ext>
            </a:extLst>
          </p:cNvPr>
          <p:cNvPicPr>
            <a:picLocks noChangeAspect="1"/>
          </p:cNvPicPr>
          <p:nvPr/>
        </p:nvPicPr>
        <p:blipFill>
          <a:blip r:embed="rId3"/>
          <a:stretch>
            <a:fillRect/>
          </a:stretch>
        </p:blipFill>
        <p:spPr>
          <a:xfrm>
            <a:off x="2471305" y="4546119"/>
            <a:ext cx="3007857" cy="1973226"/>
          </a:xfrm>
          <a:prstGeom prst="rect">
            <a:avLst/>
          </a:prstGeom>
        </p:spPr>
      </p:pic>
      <p:sp>
        <p:nvSpPr>
          <p:cNvPr id="8" name="Title 1">
            <a:extLst>
              <a:ext uri="{FF2B5EF4-FFF2-40B4-BE49-F238E27FC236}">
                <a16:creationId xmlns:a16="http://schemas.microsoft.com/office/drawing/2014/main" id="{6C21BE1F-0484-4EC8-A7AB-8A1987A31052}"/>
              </a:ext>
            </a:extLst>
          </p:cNvPr>
          <p:cNvSpPr txBox="1">
            <a:spLocks/>
          </p:cNvSpPr>
          <p:nvPr/>
        </p:nvSpPr>
        <p:spPr>
          <a:xfrm>
            <a:off x="1141413" y="626629"/>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3668241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A05E21-933E-4CB6-8B47-70EB34FDF76B}"/>
              </a:ext>
            </a:extLst>
          </p:cNvPr>
          <p:cNvSpPr>
            <a:spLocks noGrp="1"/>
          </p:cNvSpPr>
          <p:nvPr>
            <p:ph idx="1"/>
          </p:nvPr>
        </p:nvSpPr>
        <p:spPr>
          <a:xfrm>
            <a:off x="1141413" y="1804547"/>
            <a:ext cx="9905999" cy="1875946"/>
          </a:xfrm>
        </p:spPr>
        <p:txBody>
          <a:bodyPr>
            <a:noAutofit/>
          </a:bodyPr>
          <a:lstStyle/>
          <a:p>
            <a:pPr marL="0" marR="0" lvl="0" indent="0" algn="just">
              <a:lnSpc>
                <a:spcPct val="107000"/>
              </a:lnSpc>
              <a:spcBef>
                <a:spcPts val="0"/>
              </a:spcBef>
              <a:spcAft>
                <a:spcPts val="800"/>
              </a:spcAft>
              <a:buNone/>
            </a:pPr>
            <a:r>
              <a:rPr lang="en-US" sz="2500" b="1" dirty="0"/>
              <a:t>SHARE REAL STORIES</a:t>
            </a:r>
          </a:p>
          <a:p>
            <a:pPr marL="0" marR="0" lvl="0" indent="0" algn="just">
              <a:lnSpc>
                <a:spcPct val="107000"/>
              </a:lnSpc>
              <a:spcBef>
                <a:spcPts val="0"/>
              </a:spcBef>
              <a:spcAft>
                <a:spcPts val="800"/>
              </a:spcAft>
              <a:buNone/>
            </a:pPr>
            <a:r>
              <a:rPr lang="en-US" sz="2500" dirty="0"/>
              <a:t>	Get donations and volunteers for important causes by putting a face to a name and sharing real stories. Raising money for women in business. Share a touching story about how financial aid helped a single mom create a successful business.</a:t>
            </a:r>
            <a:endParaRPr lang="en-PK" sz="2500" dirty="0"/>
          </a:p>
          <a:p>
            <a:pPr marL="0" indent="0">
              <a:buNone/>
            </a:pPr>
            <a:endParaRPr lang="en-PK" sz="2500" dirty="0"/>
          </a:p>
        </p:txBody>
      </p:sp>
      <p:pic>
        <p:nvPicPr>
          <p:cNvPr id="7" name="Picture 6">
            <a:extLst>
              <a:ext uri="{FF2B5EF4-FFF2-40B4-BE49-F238E27FC236}">
                <a16:creationId xmlns:a16="http://schemas.microsoft.com/office/drawing/2014/main" id="{260F206D-55F3-49D7-A8C5-A13565B4A1BA}"/>
              </a:ext>
            </a:extLst>
          </p:cNvPr>
          <p:cNvPicPr>
            <a:picLocks noChangeAspect="1"/>
          </p:cNvPicPr>
          <p:nvPr/>
        </p:nvPicPr>
        <p:blipFill>
          <a:blip r:embed="rId2"/>
          <a:stretch>
            <a:fillRect/>
          </a:stretch>
        </p:blipFill>
        <p:spPr>
          <a:xfrm>
            <a:off x="7847011" y="4050025"/>
            <a:ext cx="3200400" cy="2278357"/>
          </a:xfrm>
          <a:prstGeom prst="rect">
            <a:avLst/>
          </a:prstGeom>
        </p:spPr>
      </p:pic>
      <p:sp>
        <p:nvSpPr>
          <p:cNvPr id="8" name="Title 1">
            <a:extLst>
              <a:ext uri="{FF2B5EF4-FFF2-40B4-BE49-F238E27FC236}">
                <a16:creationId xmlns:a16="http://schemas.microsoft.com/office/drawing/2014/main" id="{6A991A8A-C556-4D28-BD90-ABE6B8045486}"/>
              </a:ext>
            </a:extLst>
          </p:cNvPr>
          <p:cNvSpPr txBox="1">
            <a:spLocks/>
          </p:cNvSpPr>
          <p:nvPr/>
        </p:nvSpPr>
        <p:spPr>
          <a:xfrm>
            <a:off x="1141413" y="618518"/>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3357437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B87FA-6B90-4CF6-B1F2-0A4E74A151DF}"/>
              </a:ext>
            </a:extLst>
          </p:cNvPr>
          <p:cNvSpPr>
            <a:spLocks noGrp="1"/>
          </p:cNvSpPr>
          <p:nvPr>
            <p:ph idx="1"/>
          </p:nvPr>
        </p:nvSpPr>
        <p:spPr>
          <a:xfrm>
            <a:off x="1141412" y="2276068"/>
            <a:ext cx="9905999" cy="1684560"/>
          </a:xfrm>
        </p:spPr>
        <p:txBody>
          <a:bodyPr>
            <a:noAutofit/>
          </a:bodyPr>
          <a:lstStyle/>
          <a:p>
            <a:pPr marL="0" marR="0" lvl="0" indent="0">
              <a:lnSpc>
                <a:spcPct val="107000"/>
              </a:lnSpc>
              <a:spcBef>
                <a:spcPts val="0"/>
              </a:spcBef>
              <a:spcAft>
                <a:spcPts val="800"/>
              </a:spcAft>
              <a:buNone/>
            </a:pPr>
            <a:r>
              <a:rPr lang="en-US" sz="2500" b="1" dirty="0"/>
              <a:t>PROMOTE ACCEPTANCE</a:t>
            </a:r>
          </a:p>
          <a:p>
            <a:pPr marL="457200" lvl="1" indent="0" algn="just">
              <a:lnSpc>
                <a:spcPct val="107000"/>
              </a:lnSpc>
              <a:spcBef>
                <a:spcPts val="0"/>
              </a:spcBef>
              <a:spcAft>
                <a:spcPts val="800"/>
              </a:spcAft>
              <a:buNone/>
            </a:pPr>
            <a:r>
              <a:rPr lang="en-US" sz="2500" dirty="0"/>
              <a:t>	</a:t>
            </a:r>
            <a:r>
              <a:rPr lang="en-PK" sz="2500" dirty="0"/>
              <a:t>People are more likely to help members in their personal circles. Encouraging the people around you to be more inclusive is vital to promoting altruism. Encourage others to bring new friends to gatherings.</a:t>
            </a:r>
            <a:r>
              <a:rPr lang="en-US" sz="2500" dirty="0"/>
              <a:t> Share your thoughts on social platforms.</a:t>
            </a:r>
            <a:endParaRPr lang="en-PK" sz="2500" dirty="0"/>
          </a:p>
        </p:txBody>
      </p:sp>
      <p:pic>
        <p:nvPicPr>
          <p:cNvPr id="5" name="Picture 4">
            <a:extLst>
              <a:ext uri="{FF2B5EF4-FFF2-40B4-BE49-F238E27FC236}">
                <a16:creationId xmlns:a16="http://schemas.microsoft.com/office/drawing/2014/main" id="{4D214B6D-EAE0-4860-8B6D-5DB3E44ADC1E}"/>
              </a:ext>
            </a:extLst>
          </p:cNvPr>
          <p:cNvPicPr>
            <a:picLocks noChangeAspect="1"/>
          </p:cNvPicPr>
          <p:nvPr/>
        </p:nvPicPr>
        <p:blipFill>
          <a:blip r:embed="rId2"/>
          <a:stretch>
            <a:fillRect/>
          </a:stretch>
        </p:blipFill>
        <p:spPr>
          <a:xfrm>
            <a:off x="6804022" y="4516179"/>
            <a:ext cx="4243389" cy="1958163"/>
          </a:xfrm>
          <a:prstGeom prst="rect">
            <a:avLst/>
          </a:prstGeom>
        </p:spPr>
      </p:pic>
      <p:sp>
        <p:nvSpPr>
          <p:cNvPr id="8" name="Title 1">
            <a:extLst>
              <a:ext uri="{FF2B5EF4-FFF2-40B4-BE49-F238E27FC236}">
                <a16:creationId xmlns:a16="http://schemas.microsoft.com/office/drawing/2014/main" id="{6FE93ACC-F7D0-4E27-9191-2F74EF2E7FCD}"/>
              </a:ext>
            </a:extLst>
          </p:cNvPr>
          <p:cNvSpPr txBox="1">
            <a:spLocks/>
          </p:cNvSpPr>
          <p:nvPr/>
        </p:nvSpPr>
        <p:spPr>
          <a:xfrm>
            <a:off x="1143001" y="927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Acceptance</a:t>
            </a:r>
            <a:endParaRPr lang="en-PK" dirty="0"/>
          </a:p>
        </p:txBody>
      </p:sp>
    </p:spTree>
    <p:extLst>
      <p:ext uri="{BB962C8B-B14F-4D97-AF65-F5344CB8AC3E}">
        <p14:creationId xmlns:p14="http://schemas.microsoft.com/office/powerpoint/2010/main" val="2431656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A0396D-837D-49F6-9EDD-E5D562AF9F40}"/>
              </a:ext>
            </a:extLst>
          </p:cNvPr>
          <p:cNvSpPr>
            <a:spLocks noGrp="1"/>
          </p:cNvSpPr>
          <p:nvPr>
            <p:ph idx="1"/>
          </p:nvPr>
        </p:nvSpPr>
        <p:spPr>
          <a:xfrm>
            <a:off x="1141413" y="2508747"/>
            <a:ext cx="9905999" cy="1531624"/>
          </a:xfrm>
        </p:spPr>
        <p:txBody>
          <a:bodyPr>
            <a:noAutofit/>
          </a:bodyPr>
          <a:lstStyle/>
          <a:p>
            <a:pPr marL="0" marR="0" lvl="0" indent="0" algn="just">
              <a:lnSpc>
                <a:spcPct val="107000"/>
              </a:lnSpc>
              <a:spcBef>
                <a:spcPts val="0"/>
              </a:spcBef>
              <a:spcAft>
                <a:spcPts val="800"/>
              </a:spcAft>
              <a:buNone/>
            </a:pPr>
            <a:r>
              <a:rPr lang="en-US" sz="2500" b="1" dirty="0"/>
              <a:t>CREATE A SUPPORTIVE COMMUNITY</a:t>
            </a:r>
          </a:p>
          <a:p>
            <a:pPr marL="457200" lvl="1" indent="0" algn="just">
              <a:lnSpc>
                <a:spcPct val="107000"/>
              </a:lnSpc>
              <a:spcBef>
                <a:spcPts val="0"/>
              </a:spcBef>
              <a:spcAft>
                <a:spcPts val="800"/>
              </a:spcAft>
              <a:buNone/>
            </a:pPr>
            <a:r>
              <a:rPr lang="en-US" sz="2500" dirty="0"/>
              <a:t>	One of the best ways to promote altruism is by creating an outlet for people to give. Building a supportive community is a great way to do that.</a:t>
            </a:r>
            <a:endParaRPr lang="en-PK" sz="2500" dirty="0"/>
          </a:p>
          <a:p>
            <a:endParaRPr lang="en-PK" sz="2500" dirty="0"/>
          </a:p>
        </p:txBody>
      </p:sp>
      <p:pic>
        <p:nvPicPr>
          <p:cNvPr id="5" name="Picture 4">
            <a:extLst>
              <a:ext uri="{FF2B5EF4-FFF2-40B4-BE49-F238E27FC236}">
                <a16:creationId xmlns:a16="http://schemas.microsoft.com/office/drawing/2014/main" id="{2E1323CC-3C59-4F4B-A8DC-9A4FE76D7C3C}"/>
              </a:ext>
            </a:extLst>
          </p:cNvPr>
          <p:cNvPicPr>
            <a:picLocks noChangeAspect="1"/>
          </p:cNvPicPr>
          <p:nvPr/>
        </p:nvPicPr>
        <p:blipFill>
          <a:blip r:embed="rId2"/>
          <a:stretch>
            <a:fillRect/>
          </a:stretch>
        </p:blipFill>
        <p:spPr>
          <a:xfrm>
            <a:off x="7522830" y="4189636"/>
            <a:ext cx="3524582" cy="2209947"/>
          </a:xfrm>
          <a:prstGeom prst="rect">
            <a:avLst/>
          </a:prstGeom>
        </p:spPr>
      </p:pic>
      <p:sp>
        <p:nvSpPr>
          <p:cNvPr id="8" name="Title 1">
            <a:extLst>
              <a:ext uri="{FF2B5EF4-FFF2-40B4-BE49-F238E27FC236}">
                <a16:creationId xmlns:a16="http://schemas.microsoft.com/office/drawing/2014/main" id="{714E6D97-B805-42D4-9483-3D1A16C8721D}"/>
              </a:ext>
            </a:extLst>
          </p:cNvPr>
          <p:cNvSpPr txBox="1">
            <a:spLocks/>
          </p:cNvSpPr>
          <p:nvPr/>
        </p:nvSpPr>
        <p:spPr>
          <a:xfrm>
            <a:off x="1143001" y="927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353825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C41831-CC00-48F3-BD8A-9EEA204A1730}"/>
              </a:ext>
            </a:extLst>
          </p:cNvPr>
          <p:cNvSpPr>
            <a:spLocks noGrp="1"/>
          </p:cNvSpPr>
          <p:nvPr>
            <p:ph idx="1"/>
          </p:nvPr>
        </p:nvSpPr>
        <p:spPr>
          <a:xfrm>
            <a:off x="1141412" y="2215937"/>
            <a:ext cx="9905999" cy="1354950"/>
          </a:xfrm>
        </p:spPr>
        <p:txBody>
          <a:bodyPr>
            <a:noAutofit/>
          </a:bodyPr>
          <a:lstStyle/>
          <a:p>
            <a:pPr marL="0" marR="0" lvl="0" indent="0" algn="just">
              <a:lnSpc>
                <a:spcPct val="107000"/>
              </a:lnSpc>
              <a:spcBef>
                <a:spcPts val="0"/>
              </a:spcBef>
              <a:spcAft>
                <a:spcPts val="800"/>
              </a:spcAft>
              <a:buNone/>
            </a:pPr>
            <a:r>
              <a:rPr lang="en-US" sz="2500" b="1" dirty="0"/>
              <a:t>GET YOUR COWORKERS INVOLVE</a:t>
            </a:r>
            <a:r>
              <a:rPr lang="en-US" sz="2500" dirty="0"/>
              <a:t>D</a:t>
            </a:r>
          </a:p>
          <a:p>
            <a:pPr marL="457200" lvl="1" indent="0" algn="just">
              <a:lnSpc>
                <a:spcPct val="107000"/>
              </a:lnSpc>
              <a:spcBef>
                <a:spcPts val="0"/>
              </a:spcBef>
              <a:spcAft>
                <a:spcPts val="800"/>
              </a:spcAft>
              <a:buNone/>
            </a:pPr>
            <a:r>
              <a:rPr lang="en-US" sz="2500" dirty="0"/>
              <a:t>	</a:t>
            </a:r>
            <a:r>
              <a:rPr lang="en-PK" sz="2500" dirty="0"/>
              <a:t>Bring altruism to the workplace by supporting specific causes and creating an environment of mutual aid.</a:t>
            </a:r>
          </a:p>
        </p:txBody>
      </p:sp>
      <p:pic>
        <p:nvPicPr>
          <p:cNvPr id="5" name="Picture 4">
            <a:extLst>
              <a:ext uri="{FF2B5EF4-FFF2-40B4-BE49-F238E27FC236}">
                <a16:creationId xmlns:a16="http://schemas.microsoft.com/office/drawing/2014/main" id="{9A6B353E-5381-4DA7-A2F8-C8348B858AEC}"/>
              </a:ext>
            </a:extLst>
          </p:cNvPr>
          <p:cNvPicPr>
            <a:picLocks noChangeAspect="1"/>
          </p:cNvPicPr>
          <p:nvPr/>
        </p:nvPicPr>
        <p:blipFill>
          <a:blip r:embed="rId2"/>
          <a:stretch>
            <a:fillRect/>
          </a:stretch>
        </p:blipFill>
        <p:spPr>
          <a:xfrm>
            <a:off x="1841979" y="3989922"/>
            <a:ext cx="2957845" cy="2100704"/>
          </a:xfrm>
          <a:prstGeom prst="rect">
            <a:avLst/>
          </a:prstGeom>
        </p:spPr>
      </p:pic>
      <p:pic>
        <p:nvPicPr>
          <p:cNvPr id="7" name="Picture 6">
            <a:extLst>
              <a:ext uri="{FF2B5EF4-FFF2-40B4-BE49-F238E27FC236}">
                <a16:creationId xmlns:a16="http://schemas.microsoft.com/office/drawing/2014/main" id="{2CA6C5D1-6146-46B4-A176-5676B04FD02D}"/>
              </a:ext>
            </a:extLst>
          </p:cNvPr>
          <p:cNvPicPr>
            <a:picLocks noChangeAspect="1"/>
          </p:cNvPicPr>
          <p:nvPr/>
        </p:nvPicPr>
        <p:blipFill>
          <a:blip r:embed="rId3"/>
          <a:stretch>
            <a:fillRect/>
          </a:stretch>
        </p:blipFill>
        <p:spPr>
          <a:xfrm>
            <a:off x="6581553" y="3937852"/>
            <a:ext cx="3217570" cy="2204843"/>
          </a:xfrm>
          <a:prstGeom prst="rect">
            <a:avLst/>
          </a:prstGeom>
        </p:spPr>
      </p:pic>
      <p:sp>
        <p:nvSpPr>
          <p:cNvPr id="8" name="Title 1">
            <a:extLst>
              <a:ext uri="{FF2B5EF4-FFF2-40B4-BE49-F238E27FC236}">
                <a16:creationId xmlns:a16="http://schemas.microsoft.com/office/drawing/2014/main" id="{1284C159-6AEE-497C-9359-F8C5A45CDFB5}"/>
              </a:ext>
            </a:extLst>
          </p:cNvPr>
          <p:cNvSpPr txBox="1">
            <a:spLocks/>
          </p:cNvSpPr>
          <p:nvPr/>
        </p:nvSpPr>
        <p:spPr>
          <a:xfrm>
            <a:off x="1143001" y="927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2131371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945E5B-D30C-4318-9256-499308805A81}"/>
              </a:ext>
            </a:extLst>
          </p:cNvPr>
          <p:cNvSpPr>
            <a:spLocks noGrp="1"/>
          </p:cNvSpPr>
          <p:nvPr>
            <p:ph idx="1"/>
          </p:nvPr>
        </p:nvSpPr>
        <p:spPr>
          <a:xfrm>
            <a:off x="1143000" y="1431850"/>
            <a:ext cx="9905999" cy="2530550"/>
          </a:xfrm>
        </p:spPr>
        <p:txBody>
          <a:bodyPr>
            <a:normAutofit fontScale="62500" lnSpcReduction="20000"/>
          </a:bodyPr>
          <a:lstStyle/>
          <a:p>
            <a:pPr marL="0" marR="0" lvl="0" indent="0">
              <a:lnSpc>
                <a:spcPct val="107000"/>
              </a:lnSpc>
              <a:spcBef>
                <a:spcPts val="0"/>
              </a:spcBef>
              <a:spcAft>
                <a:spcPts val="800"/>
              </a:spcAft>
              <a:buNone/>
            </a:pPr>
            <a:r>
              <a:rPr lang="en-US" sz="2700" b="1" dirty="0"/>
              <a:t>SPEND QUALITY TIME WITH OTHERS</a:t>
            </a:r>
          </a:p>
          <a:p>
            <a:pPr marL="457200" lvl="1" indent="0">
              <a:lnSpc>
                <a:spcPct val="107000"/>
              </a:lnSpc>
              <a:spcBef>
                <a:spcPts val="0"/>
              </a:spcBef>
              <a:spcAft>
                <a:spcPts val="800"/>
              </a:spcAft>
              <a:buNone/>
            </a:pPr>
            <a:r>
              <a:rPr lang="en-US" sz="2700" dirty="0"/>
              <a:t>	</a:t>
            </a:r>
            <a:r>
              <a:rPr lang="en-PK" sz="3400" dirty="0"/>
              <a:t>Whether you attend a community event, accept an invitation from a friend, or host a weekly get-together, you can give to others by sharing the gift of your company. Your time can be a valuable asset, and spending quality time with the people in your life is one of the most generous gifts you can give — not only for them but for ourselves, too.</a:t>
            </a:r>
            <a:endParaRPr lang="en-US" sz="3400" dirty="0"/>
          </a:p>
          <a:p>
            <a:pPr marL="457200" lvl="1" indent="0">
              <a:lnSpc>
                <a:spcPct val="107000"/>
              </a:lnSpc>
              <a:spcBef>
                <a:spcPts val="0"/>
              </a:spcBef>
              <a:spcAft>
                <a:spcPts val="800"/>
              </a:spcAft>
              <a:buNone/>
            </a:pPr>
            <a:endParaRPr lang="en-PK" sz="2200" dirty="0"/>
          </a:p>
          <a:p>
            <a:pPr marL="914400" marR="0" indent="0" algn="ctr">
              <a:lnSpc>
                <a:spcPct val="107000"/>
              </a:lnSpc>
              <a:spcBef>
                <a:spcPts val="0"/>
              </a:spcBef>
              <a:spcAft>
                <a:spcPts val="800"/>
              </a:spcAft>
              <a:buNone/>
            </a:pPr>
            <a:r>
              <a:rPr lang="en-PK" sz="2600" i="1" spc="-20"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rPr>
              <a:t>“Caring about the happiness of others, we find our own.”</a:t>
            </a:r>
            <a:endParaRPr lang="en-PK" sz="26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111E7C0-7EC2-4C81-97F1-3599641F1938}"/>
              </a:ext>
            </a:extLst>
          </p:cNvPr>
          <p:cNvPicPr>
            <a:picLocks noChangeAspect="1"/>
          </p:cNvPicPr>
          <p:nvPr/>
        </p:nvPicPr>
        <p:blipFill>
          <a:blip r:embed="rId2"/>
          <a:stretch>
            <a:fillRect/>
          </a:stretch>
        </p:blipFill>
        <p:spPr>
          <a:xfrm>
            <a:off x="1770708" y="3247741"/>
            <a:ext cx="8406994" cy="3317357"/>
          </a:xfrm>
          <a:prstGeom prst="rect">
            <a:avLst/>
          </a:prstGeom>
        </p:spPr>
      </p:pic>
      <p:sp>
        <p:nvSpPr>
          <p:cNvPr id="7" name="Title 1">
            <a:extLst>
              <a:ext uri="{FF2B5EF4-FFF2-40B4-BE49-F238E27FC236}">
                <a16:creationId xmlns:a16="http://schemas.microsoft.com/office/drawing/2014/main" id="{167196D2-27B6-4FFB-A589-87FA93BDB53B}"/>
              </a:ext>
            </a:extLst>
          </p:cNvPr>
          <p:cNvSpPr txBox="1">
            <a:spLocks/>
          </p:cNvSpPr>
          <p:nvPr/>
        </p:nvSpPr>
        <p:spPr>
          <a:xfrm>
            <a:off x="1237106" y="292902"/>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2860580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CDA9C2-9F65-49E8-8476-9DC7D4133340}"/>
              </a:ext>
            </a:extLst>
          </p:cNvPr>
          <p:cNvSpPr>
            <a:spLocks noGrp="1"/>
          </p:cNvSpPr>
          <p:nvPr>
            <p:ph idx="1"/>
          </p:nvPr>
        </p:nvSpPr>
        <p:spPr>
          <a:xfrm>
            <a:off x="1141412" y="1432609"/>
            <a:ext cx="9905999" cy="2990536"/>
          </a:xfrm>
        </p:spPr>
        <p:txBody>
          <a:bodyPr>
            <a:normAutofit lnSpcReduction="10000"/>
          </a:bodyPr>
          <a:lstStyle/>
          <a:p>
            <a:pPr marL="0" marR="0" lvl="0" indent="0" algn="just">
              <a:lnSpc>
                <a:spcPct val="107000"/>
              </a:lnSpc>
              <a:spcBef>
                <a:spcPts val="0"/>
              </a:spcBef>
              <a:spcAft>
                <a:spcPts val="800"/>
              </a:spcAft>
              <a:buNone/>
            </a:pPr>
            <a:r>
              <a:rPr lang="en-US" sz="2500" b="1" dirty="0"/>
              <a:t>GIVE SINCERE COMPLIMENTS</a:t>
            </a:r>
          </a:p>
          <a:p>
            <a:pPr marL="0" marR="0" lvl="0" indent="0" algn="just">
              <a:lnSpc>
                <a:spcPct val="107000"/>
              </a:lnSpc>
              <a:spcBef>
                <a:spcPts val="0"/>
              </a:spcBef>
              <a:spcAft>
                <a:spcPts val="800"/>
              </a:spcAft>
              <a:buNone/>
            </a:pPr>
            <a:r>
              <a:rPr lang="en-US" sz="2500" dirty="0"/>
              <a:t>	</a:t>
            </a:r>
            <a:r>
              <a:rPr lang="en-PK" sz="2500" dirty="0"/>
              <a:t>Each person has unique qualities they bring to the table. If you acknowledge an intrinsic part of someone’s identity, like a personality trait, or an aspect of their character that you admire, you may just make that person’s day.</a:t>
            </a:r>
            <a:endParaRPr lang="en-US" sz="2500" dirty="0"/>
          </a:p>
          <a:p>
            <a:pPr marL="0" marR="0" lvl="0" indent="0" algn="just">
              <a:lnSpc>
                <a:spcPct val="107000"/>
              </a:lnSpc>
              <a:spcBef>
                <a:spcPts val="0"/>
              </a:spcBef>
              <a:spcAft>
                <a:spcPts val="800"/>
              </a:spcAft>
              <a:buNone/>
            </a:pPr>
            <a:endParaRPr lang="en-US" sz="2200" i="1" dirty="0"/>
          </a:p>
          <a:p>
            <a:pPr marL="0" indent="0" algn="ctr">
              <a:lnSpc>
                <a:spcPct val="107000"/>
              </a:lnSpc>
              <a:spcBef>
                <a:spcPts val="0"/>
              </a:spcBef>
              <a:spcAft>
                <a:spcPts val="800"/>
              </a:spcAft>
              <a:buNone/>
            </a:pPr>
            <a:r>
              <a:rPr lang="en-PK" i="1" spc="-20"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rPr>
              <a:t>“Kind words can be short and easy to speak, but their echoes are truly endless.”</a:t>
            </a:r>
            <a:endParaRPr lang="en-PK"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a:lnSpc>
                <a:spcPct val="107000"/>
              </a:lnSpc>
              <a:spcBef>
                <a:spcPts val="0"/>
              </a:spcBef>
              <a:spcAft>
                <a:spcPts val="800"/>
              </a:spcAft>
              <a:buNone/>
            </a:pPr>
            <a:endParaRPr lang="en-US" sz="2200" i="1" dirty="0"/>
          </a:p>
        </p:txBody>
      </p:sp>
      <p:pic>
        <p:nvPicPr>
          <p:cNvPr id="5" name="Picture 4">
            <a:extLst>
              <a:ext uri="{FF2B5EF4-FFF2-40B4-BE49-F238E27FC236}">
                <a16:creationId xmlns:a16="http://schemas.microsoft.com/office/drawing/2014/main" id="{D84003AE-F1EE-42C9-BEAF-85D2B5DBD583}"/>
              </a:ext>
            </a:extLst>
          </p:cNvPr>
          <p:cNvPicPr>
            <a:picLocks noChangeAspect="1"/>
          </p:cNvPicPr>
          <p:nvPr/>
        </p:nvPicPr>
        <p:blipFill>
          <a:blip r:embed="rId2"/>
          <a:stretch>
            <a:fillRect/>
          </a:stretch>
        </p:blipFill>
        <p:spPr>
          <a:xfrm>
            <a:off x="6691867" y="3628488"/>
            <a:ext cx="3339854" cy="1980186"/>
          </a:xfrm>
          <a:prstGeom prst="rect">
            <a:avLst/>
          </a:prstGeom>
        </p:spPr>
      </p:pic>
      <p:pic>
        <p:nvPicPr>
          <p:cNvPr id="7" name="Picture 6">
            <a:extLst>
              <a:ext uri="{FF2B5EF4-FFF2-40B4-BE49-F238E27FC236}">
                <a16:creationId xmlns:a16="http://schemas.microsoft.com/office/drawing/2014/main" id="{B17840D3-B38A-4094-871F-6B6AA5A436E8}"/>
              </a:ext>
            </a:extLst>
          </p:cNvPr>
          <p:cNvPicPr>
            <a:picLocks noChangeAspect="1"/>
          </p:cNvPicPr>
          <p:nvPr/>
        </p:nvPicPr>
        <p:blipFill>
          <a:blip r:embed="rId3"/>
          <a:stretch>
            <a:fillRect/>
          </a:stretch>
        </p:blipFill>
        <p:spPr>
          <a:xfrm>
            <a:off x="1707263" y="3620386"/>
            <a:ext cx="3339067" cy="1988288"/>
          </a:xfrm>
          <a:prstGeom prst="rect">
            <a:avLst/>
          </a:prstGeom>
        </p:spPr>
      </p:pic>
      <p:sp>
        <p:nvSpPr>
          <p:cNvPr id="8" name="Title 1">
            <a:extLst>
              <a:ext uri="{FF2B5EF4-FFF2-40B4-BE49-F238E27FC236}">
                <a16:creationId xmlns:a16="http://schemas.microsoft.com/office/drawing/2014/main" id="{75AFC402-B935-464B-B077-9D52960FDB42}"/>
              </a:ext>
            </a:extLst>
          </p:cNvPr>
          <p:cNvSpPr txBox="1">
            <a:spLocks/>
          </p:cNvSpPr>
          <p:nvPr/>
        </p:nvSpPr>
        <p:spPr>
          <a:xfrm>
            <a:off x="1141413" y="296756"/>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Implementation</a:t>
            </a:r>
            <a:endParaRPr lang="en-PK" dirty="0"/>
          </a:p>
        </p:txBody>
      </p:sp>
    </p:spTree>
    <p:extLst>
      <p:ext uri="{BB962C8B-B14F-4D97-AF65-F5344CB8AC3E}">
        <p14:creationId xmlns:p14="http://schemas.microsoft.com/office/powerpoint/2010/main" val="2422343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936" y="274004"/>
            <a:ext cx="7729728" cy="1188720"/>
          </a:xfrm>
        </p:spPr>
        <p:txBody>
          <a:bodyPr/>
          <a:lstStyle/>
          <a:p>
            <a:r>
              <a:rPr lang="en-US" dirty="0">
                <a:solidFill>
                  <a:schemeClr val="tx1"/>
                </a:solidFill>
              </a:rPr>
              <a:t>Daily life examples</a:t>
            </a:r>
          </a:p>
        </p:txBody>
      </p:sp>
      <p:sp>
        <p:nvSpPr>
          <p:cNvPr id="3" name="Content Placeholder 2"/>
          <p:cNvSpPr>
            <a:spLocks noGrp="1"/>
          </p:cNvSpPr>
          <p:nvPr>
            <p:ph idx="1"/>
          </p:nvPr>
        </p:nvSpPr>
        <p:spPr>
          <a:xfrm>
            <a:off x="1981200" y="1600201"/>
            <a:ext cx="4038600" cy="4525963"/>
          </a:xfrm>
        </p:spPr>
        <p:txBody>
          <a:bodyPr>
            <a:normAutofit/>
          </a:bodyPr>
          <a:lstStyle/>
          <a:p>
            <a:pPr>
              <a:buFont typeface="Wingdings" pitchFamily="2" charset="2"/>
              <a:buChar char="Ø"/>
            </a:pPr>
            <a:r>
              <a:rPr lang="en-US" sz="2800" dirty="0"/>
              <a:t>Giving your </a:t>
            </a:r>
            <a:r>
              <a:rPr lang="en-US" sz="2800" b="1" dirty="0">
                <a:solidFill>
                  <a:srgbClr val="FF0000"/>
                </a:solidFill>
              </a:rPr>
              <a:t>lunch away to someone </a:t>
            </a:r>
            <a:r>
              <a:rPr lang="en-US" sz="2800" dirty="0"/>
              <a:t>who was hungry at cost of being hungry yourself, is also </a:t>
            </a:r>
            <a:r>
              <a:rPr lang="en-US" sz="2800" b="1" dirty="0">
                <a:solidFill>
                  <a:srgbClr val="FF0000"/>
                </a:solidFill>
              </a:rPr>
              <a:t>altruism</a:t>
            </a:r>
            <a:r>
              <a:rPr lang="en-US" sz="2800" dirty="0"/>
              <a:t>.</a:t>
            </a:r>
          </a:p>
          <a:p>
            <a:pPr marL="0" indent="0">
              <a:buNone/>
            </a:pPr>
            <a:endParaRPr lang="en-US" sz="2800" dirty="0"/>
          </a:p>
          <a:p>
            <a:pPr>
              <a:buFont typeface="Wingdings" pitchFamily="2" charset="2"/>
              <a:buChar char="Ø"/>
            </a:pPr>
            <a:r>
              <a:rPr lang="en-US" sz="2800" b="1" dirty="0">
                <a:solidFill>
                  <a:srgbClr val="FF0000"/>
                </a:solidFill>
              </a:rPr>
              <a:t>volunteering</a:t>
            </a:r>
            <a:r>
              <a:rPr lang="en-US" sz="2800" dirty="0"/>
              <a:t> at a soup kitchen.</a:t>
            </a:r>
          </a:p>
          <a:p>
            <a:pPr marL="0" indent="0">
              <a:buNone/>
            </a:pP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3264" y="2339182"/>
            <a:ext cx="3581400" cy="3048000"/>
          </a:xfrm>
          <a:prstGeom prst="rect">
            <a:avLst/>
          </a:prstGeom>
        </p:spPr>
      </p:pic>
      <p:sp>
        <p:nvSpPr>
          <p:cNvPr id="5" name="TextBox 4"/>
          <p:cNvSpPr txBox="1"/>
          <p:nvPr/>
        </p:nvSpPr>
        <p:spPr>
          <a:xfrm>
            <a:off x="3181865" y="6255335"/>
            <a:ext cx="6477000" cy="830997"/>
          </a:xfrm>
          <a:prstGeom prst="rect">
            <a:avLst/>
          </a:prstGeom>
          <a:noFill/>
        </p:spPr>
        <p:txBody>
          <a:bodyPr wrap="square" rtlCol="0">
            <a:spAutoFit/>
          </a:bodyPr>
          <a:lstStyle/>
          <a:p>
            <a:pPr algn="ctr"/>
            <a:r>
              <a:rPr lang="en-US" sz="2400" b="1" dirty="0"/>
              <a:t>(These are some of the daily life examples)</a:t>
            </a:r>
          </a:p>
          <a:p>
            <a:pPr algn="ctr"/>
            <a:endParaRPr lang="en-US" sz="2400" b="1" dirty="0"/>
          </a:p>
        </p:txBody>
      </p:sp>
    </p:spTree>
    <p:extLst>
      <p:ext uri="{BB962C8B-B14F-4D97-AF65-F5344CB8AC3E}">
        <p14:creationId xmlns:p14="http://schemas.microsoft.com/office/powerpoint/2010/main" val="182603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DEA51-B4D0-43B2-BD48-3C04281D5575}"/>
              </a:ext>
            </a:extLst>
          </p:cNvPr>
          <p:cNvSpPr>
            <a:spLocks noGrp="1"/>
          </p:cNvSpPr>
          <p:nvPr>
            <p:ph idx="1"/>
          </p:nvPr>
        </p:nvSpPr>
        <p:spPr>
          <a:xfrm>
            <a:off x="1027815" y="1803085"/>
            <a:ext cx="9905999" cy="2428839"/>
          </a:xfrm>
        </p:spPr>
        <p:txBody>
          <a:bodyPr>
            <a:normAutofit/>
          </a:bodyPr>
          <a:lstStyle/>
          <a:p>
            <a:pPr marL="0" indent="0" algn="just">
              <a:buNone/>
            </a:pPr>
            <a:r>
              <a:rPr lang="en-US" sz="2500" dirty="0"/>
              <a:t>	We have to adopt and bring altruism in our life because after all we are all social animals according to Aristotle. We need each other in time of distress. We can’t survive in this world without help of each other. And my message to all of you is that instead of being egoistic, try to bring kindness and passion for helping others. It will nourish your soul and gives you internal satisfaction and bliss. </a:t>
            </a:r>
            <a:endParaRPr lang="en-PK" sz="2500" dirty="0"/>
          </a:p>
        </p:txBody>
      </p:sp>
      <p:pic>
        <p:nvPicPr>
          <p:cNvPr id="5" name="Picture 4">
            <a:extLst>
              <a:ext uri="{FF2B5EF4-FFF2-40B4-BE49-F238E27FC236}">
                <a16:creationId xmlns:a16="http://schemas.microsoft.com/office/drawing/2014/main" id="{A96D8A0E-9CD7-466B-8B09-366E6DFBB61D}"/>
              </a:ext>
            </a:extLst>
          </p:cNvPr>
          <p:cNvPicPr>
            <a:picLocks noChangeAspect="1"/>
          </p:cNvPicPr>
          <p:nvPr/>
        </p:nvPicPr>
        <p:blipFill>
          <a:blip r:embed="rId2"/>
          <a:stretch>
            <a:fillRect/>
          </a:stretch>
        </p:blipFill>
        <p:spPr>
          <a:xfrm>
            <a:off x="8389272" y="4074411"/>
            <a:ext cx="2658139" cy="2114550"/>
          </a:xfrm>
          <a:prstGeom prst="rect">
            <a:avLst/>
          </a:prstGeom>
        </p:spPr>
      </p:pic>
      <p:sp>
        <p:nvSpPr>
          <p:cNvPr id="6" name="Title 1">
            <a:extLst>
              <a:ext uri="{FF2B5EF4-FFF2-40B4-BE49-F238E27FC236}">
                <a16:creationId xmlns:a16="http://schemas.microsoft.com/office/drawing/2014/main" id="{D15DA747-DB48-4557-B265-D96D22E8B045}"/>
              </a:ext>
            </a:extLst>
          </p:cNvPr>
          <p:cNvSpPr txBox="1">
            <a:spLocks/>
          </p:cNvSpPr>
          <p:nvPr/>
        </p:nvSpPr>
        <p:spPr>
          <a:xfrm>
            <a:off x="1141413" y="296756"/>
            <a:ext cx="9905998" cy="944468"/>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Conclusion</a:t>
            </a:r>
            <a:endParaRPr lang="en-PK" dirty="0"/>
          </a:p>
        </p:txBody>
      </p:sp>
    </p:spTree>
    <p:extLst>
      <p:ext uri="{BB962C8B-B14F-4D97-AF65-F5344CB8AC3E}">
        <p14:creationId xmlns:p14="http://schemas.microsoft.com/office/powerpoint/2010/main" val="2165841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DF70-27FA-400F-AA8F-04BA2A5EAC49}"/>
              </a:ext>
            </a:extLst>
          </p:cNvPr>
          <p:cNvSpPr>
            <a:spLocks noGrp="1"/>
          </p:cNvSpPr>
          <p:nvPr>
            <p:ph type="title"/>
          </p:nvPr>
        </p:nvSpPr>
        <p:spPr>
          <a:xfrm>
            <a:off x="1143001" y="2352777"/>
            <a:ext cx="9905998" cy="2152445"/>
          </a:xfrm>
        </p:spPr>
        <p:txBody>
          <a:bodyPr>
            <a:normAutofit/>
          </a:bodyPr>
          <a:lstStyle/>
          <a:p>
            <a:pPr algn="ctr"/>
            <a:r>
              <a:rPr lang="en-US" sz="2500" cap="none" dirty="0"/>
              <a:t>That’s All</a:t>
            </a:r>
            <a:r>
              <a:rPr lang="en-US" sz="2500" dirty="0"/>
              <a:t>!</a:t>
            </a:r>
            <a:br>
              <a:rPr lang="en-US" sz="2500" dirty="0"/>
            </a:br>
            <a:br>
              <a:rPr lang="en-US" sz="2500" dirty="0"/>
            </a:br>
            <a:r>
              <a:rPr lang="en-US" sz="2500" dirty="0"/>
              <a:t>Thank you</a:t>
            </a:r>
            <a:endParaRPr lang="en-PK" sz="2500" dirty="0"/>
          </a:p>
        </p:txBody>
      </p:sp>
    </p:spTree>
    <p:extLst>
      <p:ext uri="{BB962C8B-B14F-4D97-AF65-F5344CB8AC3E}">
        <p14:creationId xmlns:p14="http://schemas.microsoft.com/office/powerpoint/2010/main" val="4146183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Perspectives</a:t>
            </a:r>
          </a:p>
        </p:txBody>
      </p:sp>
      <p:sp>
        <p:nvSpPr>
          <p:cNvPr id="3" name="Content Placeholder 2"/>
          <p:cNvSpPr>
            <a:spLocks noGrp="1"/>
          </p:cNvSpPr>
          <p:nvPr>
            <p:ph idx="1"/>
          </p:nvPr>
        </p:nvSpPr>
        <p:spPr>
          <a:xfrm>
            <a:off x="2231136" y="3194222"/>
            <a:ext cx="8229600" cy="2057400"/>
          </a:xfrm>
        </p:spPr>
        <p:txBody>
          <a:bodyPr>
            <a:normAutofit/>
          </a:bodyPr>
          <a:lstStyle/>
          <a:p>
            <a:pPr>
              <a:buFont typeface="Wingdings" pitchFamily="2" charset="2"/>
              <a:buChar char="Ø"/>
            </a:pPr>
            <a:r>
              <a:rPr lang="en-US" sz="2500" dirty="0"/>
              <a:t>Psychological</a:t>
            </a:r>
          </a:p>
          <a:p>
            <a:pPr>
              <a:buFont typeface="Wingdings" pitchFamily="2" charset="2"/>
              <a:buChar char="Ø"/>
            </a:pPr>
            <a:r>
              <a:rPr lang="en-US" sz="2500" dirty="0"/>
              <a:t>Biological</a:t>
            </a:r>
          </a:p>
          <a:p>
            <a:pPr>
              <a:buFont typeface="Wingdings" pitchFamily="2" charset="2"/>
              <a:buChar char="Ø"/>
            </a:pPr>
            <a:r>
              <a:rPr lang="en-US" sz="2500" dirty="0"/>
              <a:t>Islamic</a:t>
            </a:r>
          </a:p>
          <a:p>
            <a:pPr marL="0" indent="0">
              <a:buNone/>
            </a:pPr>
            <a:endParaRPr lang="en-US" sz="2500" dirty="0"/>
          </a:p>
        </p:txBody>
      </p:sp>
      <p:sp>
        <p:nvSpPr>
          <p:cNvPr id="4" name="TextBox 3"/>
          <p:cNvSpPr txBox="1"/>
          <p:nvPr/>
        </p:nvSpPr>
        <p:spPr>
          <a:xfrm>
            <a:off x="2504304" y="5226044"/>
            <a:ext cx="6934200" cy="477054"/>
          </a:xfrm>
          <a:prstGeom prst="rect">
            <a:avLst/>
          </a:prstGeom>
          <a:noFill/>
        </p:spPr>
        <p:txBody>
          <a:bodyPr wrap="square" rtlCol="0">
            <a:spAutoFit/>
          </a:bodyPr>
          <a:lstStyle/>
          <a:p>
            <a:pPr algn="ctr"/>
            <a:r>
              <a:rPr lang="en-US" sz="2500" dirty="0"/>
              <a:t>Now let’s discuss these one by one</a:t>
            </a:r>
          </a:p>
        </p:txBody>
      </p:sp>
    </p:spTree>
    <p:extLst>
      <p:ext uri="{BB962C8B-B14F-4D97-AF65-F5344CB8AC3E}">
        <p14:creationId xmlns:p14="http://schemas.microsoft.com/office/powerpoint/2010/main" val="126763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psychological</a:t>
            </a:r>
          </a:p>
        </p:txBody>
      </p:sp>
      <p:sp>
        <p:nvSpPr>
          <p:cNvPr id="3" name="Content Placeholder 2"/>
          <p:cNvSpPr>
            <a:spLocks noGrp="1"/>
          </p:cNvSpPr>
          <p:nvPr>
            <p:ph idx="1"/>
          </p:nvPr>
        </p:nvSpPr>
        <p:spPr>
          <a:xfrm>
            <a:off x="1245314" y="2791325"/>
            <a:ext cx="9701372" cy="3101983"/>
          </a:xfrm>
        </p:spPr>
        <p:txBody>
          <a:bodyPr>
            <a:noAutofit/>
          </a:bodyPr>
          <a:lstStyle/>
          <a:p>
            <a:pPr>
              <a:buFont typeface="Wingdings" pitchFamily="2" charset="2"/>
              <a:buChar char="Ø"/>
            </a:pPr>
            <a:r>
              <a:rPr lang="en-US" sz="2500" dirty="0"/>
              <a:t> The International Encyclopedia of the Social Sciences defines psychological altruism as:</a:t>
            </a:r>
          </a:p>
          <a:p>
            <a:pPr marL="0" indent="0" algn="ctr">
              <a:buNone/>
            </a:pPr>
            <a:r>
              <a:rPr lang="en-US" sz="2500" dirty="0"/>
              <a:t>       </a:t>
            </a:r>
            <a:r>
              <a:rPr lang="en-US" sz="2500" b="1" dirty="0">
                <a:solidFill>
                  <a:schemeClr val="accent6">
                    <a:lumMod val="75000"/>
                  </a:schemeClr>
                </a:solidFill>
              </a:rPr>
              <a:t>“</a:t>
            </a:r>
            <a:r>
              <a:rPr lang="en-US" sz="2500" b="1" dirty="0">
                <a:solidFill>
                  <a:srgbClr val="FF0000"/>
                </a:solidFill>
              </a:rPr>
              <a:t>A motivational state with the goal of increasing another's welfare</a:t>
            </a:r>
            <a:r>
              <a:rPr lang="en-US" sz="2500" b="1" dirty="0">
                <a:solidFill>
                  <a:schemeClr val="accent6">
                    <a:lumMod val="75000"/>
                  </a:schemeClr>
                </a:solidFill>
              </a:rPr>
              <a:t>”</a:t>
            </a:r>
          </a:p>
          <a:p>
            <a:pPr>
              <a:buFont typeface="Wingdings" pitchFamily="2" charset="2"/>
              <a:buChar char="Ø"/>
            </a:pPr>
            <a:r>
              <a:rPr lang="en-US" sz="2500" dirty="0"/>
              <a:t>Research has found that people are </a:t>
            </a:r>
            <a:r>
              <a:rPr lang="en-US" sz="2500" b="1" dirty="0">
                <a:solidFill>
                  <a:schemeClr val="accent3">
                    <a:lumMod val="50000"/>
                  </a:schemeClr>
                </a:solidFill>
              </a:rPr>
              <a:t>most likely to help </a:t>
            </a:r>
            <a:r>
              <a:rPr lang="en-US" sz="2500" dirty="0"/>
              <a:t>if they </a:t>
            </a:r>
            <a:r>
              <a:rPr lang="en-US" sz="2500" b="1" dirty="0">
                <a:solidFill>
                  <a:schemeClr val="accent4">
                    <a:lumMod val="75000"/>
                  </a:schemeClr>
                </a:solidFill>
              </a:rPr>
              <a:t>recognize that a person is in need </a:t>
            </a:r>
            <a:r>
              <a:rPr lang="en-US" sz="2500" dirty="0"/>
              <a:t>and feel personal responsibility for reducing the person's distress.</a:t>
            </a:r>
          </a:p>
        </p:txBody>
      </p:sp>
    </p:spTree>
    <p:extLst>
      <p:ext uri="{BB962C8B-B14F-4D97-AF65-F5344CB8AC3E}">
        <p14:creationId xmlns:p14="http://schemas.microsoft.com/office/powerpoint/2010/main" val="3271394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117973"/>
            <a:ext cx="7729728" cy="1188720"/>
          </a:xfrm>
        </p:spPr>
        <p:txBody>
          <a:bodyPr/>
          <a:lstStyle/>
          <a:p>
            <a:r>
              <a:rPr lang="en-US" dirty="0">
                <a:solidFill>
                  <a:schemeClr val="tx1"/>
                </a:solidFill>
              </a:rPr>
              <a:t>BIOLOGICAL</a:t>
            </a:r>
          </a:p>
        </p:txBody>
      </p:sp>
      <p:sp>
        <p:nvSpPr>
          <p:cNvPr id="3" name="Content Placeholder 2"/>
          <p:cNvSpPr>
            <a:spLocks noGrp="1"/>
          </p:cNvSpPr>
          <p:nvPr>
            <p:ph idx="1"/>
          </p:nvPr>
        </p:nvSpPr>
        <p:spPr>
          <a:xfrm>
            <a:off x="1591303" y="2749254"/>
            <a:ext cx="9009394" cy="3101983"/>
          </a:xfrm>
        </p:spPr>
        <p:txBody>
          <a:bodyPr>
            <a:normAutofit/>
          </a:bodyPr>
          <a:lstStyle/>
          <a:p>
            <a:pPr marL="0" indent="0">
              <a:buNone/>
            </a:pPr>
            <a:r>
              <a:rPr lang="en-US" sz="2500" b="1" dirty="0">
                <a:solidFill>
                  <a:srgbClr val="FF0000"/>
                </a:solidFill>
              </a:rPr>
              <a:t>Steinberg</a:t>
            </a:r>
            <a:r>
              <a:rPr lang="en-US" sz="2500" dirty="0"/>
              <a:t> (</a:t>
            </a:r>
            <a:r>
              <a:rPr lang="en-US" sz="2500" dirty="0">
                <a:solidFill>
                  <a:schemeClr val="tx1">
                    <a:lumMod val="95000"/>
                    <a:lumOff val="5000"/>
                  </a:schemeClr>
                </a:solidFill>
              </a:rPr>
              <a:t>American university professor of psychology</a:t>
            </a:r>
            <a:r>
              <a:rPr lang="en-US" sz="2500" dirty="0"/>
              <a:t>) suggests a definition for altruism in the clinical setting that is </a:t>
            </a:r>
          </a:p>
          <a:p>
            <a:pPr marL="0" indent="0" algn="ctr">
              <a:buNone/>
            </a:pPr>
            <a:r>
              <a:rPr lang="en-US" sz="2500" dirty="0">
                <a:solidFill>
                  <a:schemeClr val="accent3">
                    <a:lumMod val="50000"/>
                  </a:schemeClr>
                </a:solidFill>
              </a:rPr>
              <a:t>"</a:t>
            </a:r>
            <a:r>
              <a:rPr lang="en-US" sz="2500" b="1" dirty="0">
                <a:solidFill>
                  <a:srgbClr val="FF0000"/>
                </a:solidFill>
              </a:rPr>
              <a:t>intentional and voluntary actions that aim to enhance the welfare of another person in the absence of any quid pro quo(exchange)external rewards</a:t>
            </a:r>
            <a:r>
              <a:rPr lang="en-US" sz="2500" dirty="0">
                <a:solidFill>
                  <a:schemeClr val="accent3">
                    <a:lumMod val="50000"/>
                  </a:schemeClr>
                </a:solidFill>
              </a:rPr>
              <a:t>".</a:t>
            </a:r>
          </a:p>
        </p:txBody>
      </p:sp>
    </p:spTree>
    <p:extLst>
      <p:ext uri="{BB962C8B-B14F-4D97-AF65-F5344CB8AC3E}">
        <p14:creationId xmlns:p14="http://schemas.microsoft.com/office/powerpoint/2010/main" val="2603481870"/>
      </p:ext>
    </p:extLst>
  </p:cSld>
  <p:clrMapOvr>
    <a:masterClrMapping/>
  </p:clrMapOvr>
</p:sld>
</file>

<file path=ppt/theme/theme1.xml><?xml version="1.0" encoding="utf-8"?>
<a:theme xmlns:a="http://schemas.openxmlformats.org/drawingml/2006/main" name="Parcel">
  <a:themeElements>
    <a:clrScheme name="Custom 6">
      <a:dk1>
        <a:sysClr val="windowText" lastClr="000000"/>
      </a:dk1>
      <a:lt1>
        <a:srgbClr val="FFFFFF"/>
      </a:lt1>
      <a:dk2>
        <a:srgbClr val="FFFFFF"/>
      </a:dk2>
      <a:lt2>
        <a:srgbClr val="DBEFF9"/>
      </a:lt2>
      <a:accent1>
        <a:srgbClr val="C7E2FA"/>
      </a:accent1>
      <a:accent2>
        <a:srgbClr val="89DEFF"/>
      </a:accent2>
      <a:accent3>
        <a:srgbClr val="0BD0D9"/>
      </a:accent3>
      <a:accent4>
        <a:srgbClr val="10CF9B"/>
      </a:accent4>
      <a:accent5>
        <a:srgbClr val="7CCA62"/>
      </a:accent5>
      <a:accent6>
        <a:srgbClr val="A5C249"/>
      </a:accent6>
      <a:hlink>
        <a:srgbClr val="F49100"/>
      </a:hlink>
      <a:folHlink>
        <a:srgbClr val="85DFD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TM10001115[[fn=Parcel]]</Template>
  <TotalTime>2641</TotalTime>
  <Words>2109</Words>
  <Application>Microsoft Office PowerPoint</Application>
  <PresentationFormat>Widescreen</PresentationFormat>
  <Paragraphs>180</Paragraphs>
  <Slides>61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Akzidenz Roman</vt:lpstr>
      <vt:lpstr>arial</vt:lpstr>
      <vt:lpstr>arial</vt:lpstr>
      <vt:lpstr>Calibri</vt:lpstr>
      <vt:lpstr>Copperplate Gothic Bold</vt:lpstr>
      <vt:lpstr>Georgia</vt:lpstr>
      <vt:lpstr>Gill Sans MT</vt:lpstr>
      <vt:lpstr>HelveticaNeue-Light</vt:lpstr>
      <vt:lpstr>Wingdings</vt:lpstr>
      <vt:lpstr>Parcel</vt:lpstr>
      <vt:lpstr>Altruism</vt:lpstr>
      <vt:lpstr> ALTRUISM </vt:lpstr>
      <vt:lpstr>Who Popularized It?</vt:lpstr>
      <vt:lpstr>Daily life examples</vt:lpstr>
      <vt:lpstr>Daily life examples</vt:lpstr>
      <vt:lpstr>Daily life examples</vt:lpstr>
      <vt:lpstr>Perspectives</vt:lpstr>
      <vt:lpstr>psychological</vt:lpstr>
      <vt:lpstr>BIOLOGICAL</vt:lpstr>
      <vt:lpstr>ISLAMIC</vt:lpstr>
      <vt:lpstr>Impact of Altruism?</vt:lpstr>
      <vt:lpstr>THEORIES</vt:lpstr>
      <vt:lpstr>Altruism Is A Prosocial Act</vt:lpstr>
      <vt:lpstr>Major Types</vt:lpstr>
      <vt:lpstr>Biological Altruism</vt:lpstr>
      <vt:lpstr>PowerPoint Presentation</vt:lpstr>
      <vt:lpstr>Psychological Altruism</vt:lpstr>
      <vt:lpstr>Daniel Batson Theory</vt:lpstr>
      <vt:lpstr>Negative State Relief Model</vt:lpstr>
      <vt:lpstr>Reciprocal Altruism</vt:lpstr>
      <vt:lpstr>Reasoning</vt:lpstr>
      <vt:lpstr>Kin Selection Theory</vt:lpstr>
      <vt:lpstr>PowerPoint Presentation</vt:lpstr>
      <vt:lpstr>It’s Question Time.</vt:lpstr>
      <vt:lpstr>RECIPROCAL Altruism</vt:lpstr>
      <vt:lpstr>Charity</vt:lpstr>
      <vt:lpstr>Helping Mate</vt:lpstr>
      <vt:lpstr>PowerPoint Presentation</vt:lpstr>
      <vt:lpstr>Batson Theory</vt:lpstr>
      <vt:lpstr>Negative State Relief Model</vt:lpstr>
      <vt:lpstr>Help Chain</vt:lpstr>
      <vt:lpstr>Pay it forward</vt:lpstr>
      <vt:lpstr>Story Time</vt:lpstr>
      <vt:lpstr>Why accepted?</vt:lpstr>
      <vt:lpstr>PowerPoint Presentation</vt:lpstr>
      <vt:lpstr>Importance</vt:lpstr>
      <vt:lpstr>Importance Of altruism</vt:lpstr>
      <vt:lpstr>Importance Of altruism</vt:lpstr>
      <vt:lpstr>How Altruism in Society is Important?</vt:lpstr>
      <vt:lpstr>PowerPoint Presentation</vt:lpstr>
      <vt:lpstr>How Altruism in Leadership is Important?</vt:lpstr>
      <vt:lpstr>How Altruism in Leadership is Important?</vt:lpstr>
      <vt:lpstr>How Altruism in Leadership is Important?</vt:lpstr>
      <vt:lpstr>How Altruism in Leadership is Important?</vt:lpstr>
      <vt:lpstr>How Altruism in Leadership is Important?</vt:lpstr>
      <vt:lpstr>Altruism in the light of Islam</vt:lpstr>
      <vt:lpstr>That’s All!</vt:lpstr>
      <vt:lpstr>Modernism &amp; Implementation</vt:lpstr>
      <vt:lpstr>At which stage we are actually Present? </vt:lpstr>
      <vt:lpstr>Present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All!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Reasoning</dc:title>
  <dc:creator>@ Pirogromor</dc:creator>
  <cp:lastModifiedBy>@ Pirogromor</cp:lastModifiedBy>
  <cp:revision>30</cp:revision>
  <dcterms:created xsi:type="dcterms:W3CDTF">2022-01-05T07:15:05Z</dcterms:created>
  <dcterms:modified xsi:type="dcterms:W3CDTF">2022-01-18T05:58:54Z</dcterms:modified>
</cp:coreProperties>
</file>